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6" r:id="rId10"/>
    <p:sldId id="264" r:id="rId11"/>
    <p:sldId id="265" r:id="rId12"/>
    <p:sldId id="267" r:id="rId13"/>
    <p:sldId id="271" r:id="rId14"/>
    <p:sldId id="272" r:id="rId15"/>
    <p:sldId id="273" r:id="rId16"/>
    <p:sldId id="274" r:id="rId17"/>
    <p:sldId id="269" r:id="rId1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94660"/>
  </p:normalViewPr>
  <p:slideViewPr>
    <p:cSldViewPr snapToGrid="0">
      <p:cViewPr varScale="1">
        <p:scale>
          <a:sx n="79" d="100"/>
          <a:sy n="79" d="100"/>
        </p:scale>
        <p:origin x="58" y="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91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370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4443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2606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4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397896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06935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00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7073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860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9463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E09D3CE-A818-4608-9651-DA58B3348790}" type="datetimeFigureOut">
              <a:rPr lang="es-PE" smtClean="0"/>
              <a:t>30/06/2025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56B9B12-28F3-496C-B572-27D7F5871C90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5672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81561" y="3967693"/>
            <a:ext cx="10554237" cy="978480"/>
          </a:xfrm>
        </p:spPr>
        <p:txBody>
          <a:bodyPr>
            <a:normAutofit/>
          </a:bodyPr>
          <a:lstStyle/>
          <a:p>
            <a:r>
              <a:rPr lang="es-PE" dirty="0"/>
              <a:t>Luis Alberto Medina Rodrigo</a:t>
            </a:r>
          </a:p>
          <a:p>
            <a:endParaRPr lang="es-PE" sz="1400" dirty="0"/>
          </a:p>
        </p:txBody>
      </p:sp>
      <p:sp>
        <p:nvSpPr>
          <p:cNvPr id="6" name="Rectángulo 5"/>
          <p:cNvSpPr/>
          <p:nvPr/>
        </p:nvSpPr>
        <p:spPr>
          <a:xfrm>
            <a:off x="274321" y="1180236"/>
            <a:ext cx="1184089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PE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CALIFICACION Y </a:t>
            </a:r>
            <a:r>
              <a:rPr lang="es-PE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SELECCIÓN DE</a:t>
            </a:r>
            <a:r>
              <a:rPr lang="es-PE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CASOS DE CORRUPCION</a:t>
            </a:r>
          </a:p>
          <a:p>
            <a:pPr algn="ctr"/>
            <a:r>
              <a:rPr lang="es-PE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Y LA IMPORTANCIA DE LOS ELEMENTOS</a:t>
            </a:r>
          </a:p>
          <a:p>
            <a:pPr algn="ctr"/>
            <a:r>
              <a:rPr lang="es-PE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SUSTANTIVOS DE LOS DELITOS DE </a:t>
            </a:r>
          </a:p>
          <a:p>
            <a:pPr algn="ctr"/>
            <a:r>
              <a:rPr lang="es-PE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CORRUPCION </a:t>
            </a:r>
          </a:p>
        </p:txBody>
      </p:sp>
    </p:spTree>
    <p:extLst>
      <p:ext uri="{BB962C8B-B14F-4D97-AF65-F5344CB8AC3E}">
        <p14:creationId xmlns:p14="http://schemas.microsoft.com/office/powerpoint/2010/main" val="982653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tipo y su importancia en la calificación</a:t>
            </a:r>
            <a:endParaRPr kumimoji="0" lang="es-PE" sz="2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>
              <a:lnSpc>
                <a:spcPct val="110000"/>
              </a:lnSpc>
            </a:pPr>
            <a:r>
              <a:rPr lang="es-PE" b="1" dirty="0"/>
              <a:t>Delito de Colusión</a:t>
            </a:r>
          </a:p>
          <a:p>
            <a:pPr lvl="1">
              <a:lnSpc>
                <a:spcPct val="110000"/>
              </a:lnSpc>
            </a:pPr>
            <a:r>
              <a:rPr lang="es-PE" dirty="0"/>
              <a:t>Contrataciones Publicas o cualquier otra operación </a:t>
            </a:r>
          </a:p>
          <a:p>
            <a:pPr lvl="1">
              <a:lnSpc>
                <a:spcPct val="110000"/>
              </a:lnSpc>
            </a:pPr>
            <a:r>
              <a:rPr lang="es-PE" dirty="0"/>
              <a:t>Concertar</a:t>
            </a:r>
          </a:p>
          <a:p>
            <a:pPr lvl="1">
              <a:lnSpc>
                <a:spcPct val="110000"/>
              </a:lnSpc>
            </a:pPr>
            <a:r>
              <a:rPr lang="es-PE" dirty="0"/>
              <a:t>Participación del funcionario en las etapas de contratación 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s-PE" dirty="0"/>
          </a:p>
          <a:p>
            <a:pPr marL="201168" lvl="1" indent="0">
              <a:lnSpc>
                <a:spcPct val="110000"/>
              </a:lnSpc>
              <a:buNone/>
            </a:pPr>
            <a:r>
              <a:rPr lang="es-PE" dirty="0"/>
              <a:t>Que se entiende por cualquier otra operación, de acuerdo al concepto que se tenga se califica el caso.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s-PE" dirty="0"/>
          </a:p>
          <a:p>
            <a:pPr marL="201168" lvl="1" indent="0">
              <a:lnSpc>
                <a:spcPct val="110000"/>
              </a:lnSpc>
              <a:buNone/>
            </a:pPr>
            <a:r>
              <a:rPr lang="es-PE" dirty="0"/>
              <a:t>Concertación, no suele existir prueba directa de concertación, se recurre a los indicios, irregularidades administrativas. </a:t>
            </a:r>
          </a:p>
          <a:p>
            <a:pPr marL="201168" lvl="1" indent="0">
              <a:lnSpc>
                <a:spcPct val="110000"/>
              </a:lnSpc>
              <a:buNone/>
            </a:pPr>
            <a:r>
              <a:rPr lang="es-PE" dirty="0"/>
              <a:t>No necesariamente los funcionarios que otorgan la buena pro, son los que concertaron, pues el direccionamiento estaba dirigido por los funcionarios de la etapa preparatoria de una contratación. 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s-PE" dirty="0"/>
          </a:p>
          <a:p>
            <a:pPr marL="201168" lvl="1" indent="0">
              <a:lnSpc>
                <a:spcPct val="110000"/>
              </a:lnSpc>
              <a:buNone/>
            </a:pPr>
            <a:r>
              <a:rPr lang="es-PE" dirty="0"/>
              <a:t>No toda irregularidad administrativa es sinónimo de Colusión, pueden ser solo gestiones mal realizadas por los funcionarios.      </a:t>
            </a:r>
          </a:p>
          <a:p>
            <a:pPr marL="201168" lvl="1" indent="0">
              <a:lnSpc>
                <a:spcPct val="110000"/>
              </a:lnSpc>
              <a:buNone/>
            </a:pPr>
            <a:endParaRPr lang="es-PE" dirty="0"/>
          </a:p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66739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 </a:t>
            </a:r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57053" y="1866516"/>
            <a:ext cx="9584574" cy="4023360"/>
          </a:xfrm>
        </p:spPr>
        <p:txBody>
          <a:bodyPr/>
          <a:lstStyle/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r>
              <a:rPr lang="es-PE" dirty="0"/>
              <a:t>La concertación no necesariamente es directa, entre funcionario y </a:t>
            </a:r>
            <a:r>
              <a:rPr lang="es-PE" dirty="0" err="1"/>
              <a:t>extraneus</a:t>
            </a:r>
            <a:r>
              <a:rPr lang="es-PE" dirty="0"/>
              <a:t>, sino que en muchas ocasiones es indirecta, por medio de intermediarios.</a:t>
            </a:r>
          </a:p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r>
              <a:rPr lang="es-PE" dirty="0"/>
              <a:t>Tal es así que funcionarios y </a:t>
            </a:r>
            <a:r>
              <a:rPr lang="es-PE" dirty="0" err="1"/>
              <a:t>extraneus</a:t>
            </a:r>
            <a:r>
              <a:rPr lang="es-PE" dirty="0"/>
              <a:t> nunca se conocieron. </a:t>
            </a:r>
          </a:p>
        </p:txBody>
      </p:sp>
    </p:spTree>
    <p:extLst>
      <p:ext uri="{BB962C8B-B14F-4D97-AF65-F5344CB8AC3E}">
        <p14:creationId xmlns:p14="http://schemas.microsoft.com/office/powerpoint/2010/main" val="955585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5840" y="317083"/>
            <a:ext cx="10149840" cy="1450757"/>
          </a:xfrm>
        </p:spPr>
        <p:txBody>
          <a:bodyPr/>
          <a:lstStyle/>
          <a:p>
            <a:r>
              <a:rPr lang="es-PE" b="1" dirty="0"/>
              <a:t> </a:t>
            </a:r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943408"/>
            <a:ext cx="10058400" cy="4023360"/>
          </a:xfrm>
        </p:spPr>
        <p:txBody>
          <a:bodyPr/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tipo y su importancia en la calificación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Negociación Incompatible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s-PE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4A66AC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s-P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Interesarse en provecho propio o de tercero </a:t>
            </a:r>
          </a:p>
          <a:p>
            <a:pPr marL="384048" marR="0" lvl="1" indent="-18288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4A66AC"/>
              </a:buClr>
              <a:buSzTx/>
              <a:buFont typeface="Calibri" pitchFamily="34" charset="0"/>
              <a:buChar char="◦"/>
              <a:tabLst/>
              <a:defRPr/>
            </a:pPr>
            <a:r>
              <a:rPr kumimoji="0" lang="es-P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Contrato u operación </a:t>
            </a:r>
          </a:p>
          <a:p>
            <a:pPr marL="201168" marR="0" lvl="1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4A66AC"/>
              </a:buClr>
              <a:buSzTx/>
              <a:buFont typeface="Calibri" pitchFamily="34" charset="0"/>
              <a:buNone/>
              <a:tabLst/>
              <a:defRPr/>
            </a:pPr>
            <a:endParaRPr kumimoji="0" lang="es-PE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01168" marR="0" lvl="1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4A66AC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s-P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interés del funcionario debe advertirse de relato de la denuncia, en muchos casos el interés se observa por el direccionamiento que existe en las contrataciones.</a:t>
            </a:r>
          </a:p>
          <a:p>
            <a:pPr marL="201168" marR="0" lvl="1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4A66AC"/>
              </a:buClr>
              <a:buSzTx/>
              <a:buFont typeface="Calibri" pitchFamily="34" charset="0"/>
              <a:buNone/>
              <a:tabLst/>
              <a:defRPr/>
            </a:pPr>
            <a:endParaRPr lang="es-PE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  <a:p>
            <a:pPr marL="201168" marR="0" lvl="1" indent="0" algn="l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4A66AC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s-P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la calificación de casos al no advertir datos de concertación en una contratación se suele calificar como delito de Negociación Incompatible.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28769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80161" y="2147070"/>
            <a:ext cx="9875520" cy="4023360"/>
          </a:xfrm>
        </p:spPr>
        <p:txBody>
          <a:bodyPr/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tipo y su importancia en la calificación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Peculado</a:t>
            </a:r>
          </a:p>
          <a:p>
            <a:pPr lvl="1" indent="-9144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kumimoji="0" lang="es-PE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Apropiarse o utilizar patrimonio  </a:t>
            </a:r>
          </a:p>
          <a:p>
            <a:pPr lvl="1" indent="-9144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kumimoji="0" lang="es-PE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Administrar, custodiar o percibir bienes por razón del cargo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este tipo de casos no suelen señalar si el funcionario tiene vinculo funcional con los bienes sea por administración, custodia o percepción. La experiencia criminalística hace advertir si existe este vinculo funcional.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bien jurídico protegido es el patrimonio del Estado? </a:t>
            </a: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La relevancia del vinculo funcional, pese a que el plan criminal lo ejecuta tercero</a:t>
            </a:r>
            <a:endParaRPr kumimoji="0" lang="es-PE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81842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14253" y="1991206"/>
            <a:ext cx="9231283" cy="4023360"/>
          </a:xfrm>
        </p:spPr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tipo y su importancia en la calificación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Peculado Culposo</a:t>
            </a:r>
          </a:p>
          <a:p>
            <a:pPr lvl="1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Por Culpa (negligencia) del funcionario un tercero se apropia del bien</a:t>
            </a:r>
          </a:p>
          <a:p>
            <a:pPr lvl="1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El bien esta en custodia, administración o percepción del funcionario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calificación debe darse en </a:t>
            </a:r>
            <a:r>
              <a:rPr kumimoji="0" lang="es-PE" sz="200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</a:t>
            </a: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e a verificar cual fue el actuar negligente del funcionario.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No se trata de señalar que el bien estaba en poder del funcionario.  </a:t>
            </a:r>
            <a:endParaRPr kumimoji="0" lang="es-PE" sz="20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PE" b="1" i="1" dirty="0"/>
          </a:p>
        </p:txBody>
      </p:sp>
    </p:spTree>
    <p:extLst>
      <p:ext uri="{BB962C8B-B14F-4D97-AF65-F5344CB8AC3E}">
        <p14:creationId xmlns:p14="http://schemas.microsoft.com/office/powerpoint/2010/main" val="739222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6271" y="2115898"/>
            <a:ext cx="9584574" cy="4147742"/>
          </a:xfrm>
        </p:spPr>
        <p:txBody>
          <a:bodyPr>
            <a:normAutofit fontScale="62500" lnSpcReduction="20000"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tipo y su importancia en la calificación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sz="26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Trafico de influencias</a:t>
            </a:r>
          </a:p>
          <a:p>
            <a:pPr lvl="2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Invocar tener influencias</a:t>
            </a:r>
          </a:p>
          <a:p>
            <a:pPr lvl="2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Solicitudes de ventajas o beneficios para interceder ante un funcionario publico</a:t>
            </a:r>
          </a:p>
          <a:p>
            <a:pPr lvl="2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Caso judicial o administrativo</a:t>
            </a:r>
          </a:p>
          <a:p>
            <a:pPr marL="292608" lvl="1" indent="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defRPr/>
            </a:pPr>
            <a:r>
              <a:rPr lang="es-PE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Los casos en los que se denuncia a una persona porque solo influencias, no debe prosperar como delito de Trafico de influencias. </a:t>
            </a:r>
          </a:p>
          <a:p>
            <a:pPr marL="292608" lvl="1" indent="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defRPr/>
            </a:pPr>
            <a:r>
              <a:rPr lang="es-PE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El caso administrativo debe ser similar al judicial, es decir un procedimiento administrativo trilateral?</a:t>
            </a:r>
          </a:p>
          <a:p>
            <a:pPr marL="292608" lvl="1" indent="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defRPr/>
            </a:pPr>
            <a:r>
              <a:rPr lang="es-PE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De ser así como se califican los casos administrativos que no son trilaterales. </a:t>
            </a:r>
          </a:p>
          <a:p>
            <a:pPr marL="292608" lvl="1" indent="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defRPr/>
            </a:pP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</a:t>
            </a:r>
            <a:r>
              <a:rPr lang="es-PE" sz="26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Como se califican los casos en los que el traficante no precisa nombres y solo señalo que conoce a los que resolverán el caso 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 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tabLst/>
              <a:defRPr/>
            </a:pPr>
            <a:endParaRPr kumimoji="0" lang="es-PE" sz="20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just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02827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kumimoji="0" lang="es-PE" sz="4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75262" y="2136679"/>
            <a:ext cx="9778538" cy="4023360"/>
          </a:xfr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tabLst/>
              <a:defRPr/>
            </a:pPr>
            <a:r>
              <a:rPr kumimoji="0" lang="es-P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PE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tipo y su importancia en la calificación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Enriquecimiento ilícito</a:t>
            </a:r>
          </a:p>
          <a:p>
            <a:pPr lvl="1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Incremento ilícito del patrimonio  </a:t>
            </a:r>
          </a:p>
          <a:p>
            <a:pPr lvl="1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Abuso del cargo</a:t>
            </a:r>
          </a:p>
          <a:p>
            <a:pPr lvl="1" indent="-91440" algn="just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defRPr/>
            </a:pPr>
            <a:r>
              <a:rPr lang="es-P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Ingresos </a:t>
            </a:r>
            <a:r>
              <a:rPr lang="es-P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legitimos</a:t>
            </a:r>
            <a:endParaRPr lang="es-PE" sz="20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Al calificar este tipo de hechos se debe tener presente la temporalidad del cargo y del incremento patrimonial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/>
              </a:rPr>
              <a:t>Levantamiento del secreto Bancario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lang="es-PE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lang="es-PE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s-PE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tabLst/>
              <a:defRPr/>
            </a:pPr>
            <a:endParaRPr kumimoji="0" lang="es-PE" sz="1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just"/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098130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204702" y="2827789"/>
            <a:ext cx="29513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PE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GRACIAS!</a:t>
            </a:r>
          </a:p>
        </p:txBody>
      </p:sp>
    </p:spTree>
    <p:extLst>
      <p:ext uri="{BB962C8B-B14F-4D97-AF65-F5344CB8AC3E}">
        <p14:creationId xmlns:p14="http://schemas.microsoft.com/office/powerpoint/2010/main" val="224503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4400" b="1" dirty="0"/>
              <a:t>CALIFICACION Y SELECCIÓN DE CASOS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45734"/>
            <a:ext cx="9782002" cy="4023360"/>
          </a:xfrm>
        </p:spPr>
        <p:txBody>
          <a:bodyPr>
            <a:normAutofit fontScale="92500" lnSpcReduction="20000"/>
          </a:bodyPr>
          <a:lstStyle/>
          <a:p>
            <a:r>
              <a:rPr lang="es-PE" dirty="0"/>
              <a:t>          </a:t>
            </a:r>
          </a:p>
          <a:p>
            <a:r>
              <a:rPr lang="es-PE" b="1" dirty="0"/>
              <a:t>NORMATIVA PROCESAL PERTINENTE - NCPP</a:t>
            </a:r>
            <a:endParaRPr lang="es-PE" dirty="0"/>
          </a:p>
          <a:p>
            <a:pPr algn="l">
              <a:spcAft>
                <a:spcPts val="800"/>
              </a:spcAft>
            </a:pP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Artículo 328 Contenido y forma de la denuncia.-</a:t>
            </a:r>
            <a:endParaRPr lang="es-PE" sz="1800" b="0" i="0" dirty="0">
              <a:solidFill>
                <a:srgbClr val="151515"/>
              </a:solidFill>
              <a:effectLst/>
              <a:latin typeface="Arial" panose="020B0604020202020204" pitchFamily="34" charset="0"/>
            </a:endParaRPr>
          </a:p>
          <a:p>
            <a:pPr algn="l">
              <a:spcAft>
                <a:spcPts val="800"/>
              </a:spcAft>
            </a:pP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     </a:t>
            </a: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1.</a:t>
            </a: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 Toda denuncia debe contener la identidad del denunciante, una </a:t>
            </a: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narración detallada </a:t>
            </a: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y </a:t>
            </a: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veraz de los hechos</a:t>
            </a: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, y -de ser posible- la individualización del presunto responsable.</a:t>
            </a:r>
          </a:p>
          <a:p>
            <a:r>
              <a:rPr lang="es-PE" dirty="0"/>
              <a:t>(….)</a:t>
            </a:r>
          </a:p>
          <a:p>
            <a:pPr algn="just">
              <a:spcAft>
                <a:spcPts val="800"/>
              </a:spcAft>
            </a:pP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Artículo 334. Calificación</a:t>
            </a:r>
            <a:endParaRPr lang="es-PE" sz="1800" b="0" i="0" dirty="0">
              <a:solidFill>
                <a:srgbClr val="151515"/>
              </a:solidFill>
              <a:effectLst/>
              <a:latin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       </a:t>
            </a: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 1. Si el fiscal </a:t>
            </a: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al calificar la denuncia </a:t>
            </a: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o después de haber realizado o dispuesto realizar diligencias preliminares, </a:t>
            </a: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considera que el hecho denunciado no constituye delito</a:t>
            </a: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s-PE" sz="1800" b="1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no es justiciable penalmente</a:t>
            </a:r>
            <a:r>
              <a:rPr lang="es-PE" sz="1800" b="0" i="0" dirty="0">
                <a:solidFill>
                  <a:srgbClr val="151515"/>
                </a:solidFill>
                <a:effectLst/>
                <a:latin typeface="Arial" panose="020B0604020202020204" pitchFamily="34" charset="0"/>
              </a:rPr>
              <a:t> o se presentan causas de extinción previstas en la ley, declarará que no procede formalizar y continuar con la investigación preparatoria, así como ordenará el archivo de lo actuado. Esta disposición se notifica al denunciante, al agraviado y al denunciado.</a:t>
            </a:r>
          </a:p>
          <a:p>
            <a:pPr algn="just">
              <a:spcAft>
                <a:spcPts val="800"/>
              </a:spcAft>
            </a:pPr>
            <a:endParaRPr lang="es-PE" sz="1800" b="0" i="0" dirty="0">
              <a:solidFill>
                <a:srgbClr val="151515"/>
              </a:solidFill>
              <a:effectLst/>
              <a:latin typeface="Arial" panose="020B0604020202020204" pitchFamily="34" charset="0"/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48452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4800" b="1" dirty="0"/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6424" y="2110910"/>
            <a:ext cx="10058400" cy="4023360"/>
          </a:xfrm>
        </p:spPr>
        <p:txBody>
          <a:bodyPr>
            <a:normAutofit/>
          </a:bodyPr>
          <a:lstStyle/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s-PE" dirty="0"/>
              <a:t> </a:t>
            </a: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SOSPECHA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8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Artículo 329 Formas de iniciar la investigación.-</a:t>
            </a:r>
            <a:endParaRPr kumimoji="0" lang="es-PE" sz="2000" b="0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8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0" i="1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1.- El Fiscal inicia los actos de investigación cuando tenga conocimiento de la </a:t>
            </a:r>
            <a:r>
              <a:rPr kumimoji="0" lang="es-PE" sz="2000" b="1" i="1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sospecha</a:t>
            </a:r>
            <a:r>
              <a:rPr kumimoji="0" lang="es-PE" sz="2000" b="0" i="1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de la comisión de un hecho que </a:t>
            </a:r>
            <a:r>
              <a:rPr kumimoji="0" lang="es-PE" sz="2000" b="1" i="1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reviste</a:t>
            </a:r>
            <a:r>
              <a:rPr kumimoji="0" lang="es-PE" sz="2000" b="0" i="1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los caracteres de delito. Promueve la investigación de oficio o a petición de los denunciantes</a:t>
            </a:r>
            <a:r>
              <a:rPr kumimoji="0" lang="es-PE" sz="20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  <a:endParaRPr kumimoji="0" lang="es-PE" sz="2000" b="1" i="0" u="none" strike="noStrike" kern="1200" cap="none" spc="0" normalizeH="0" baseline="0" noProof="0" dirty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8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Modificación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8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1.- La Policía Nacional del Perú inicia los actos de investigación comunicando de forma inmediata al Fiscal cuando tenga conocimiento de la </a:t>
            </a: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sospecha</a:t>
            </a:r>
            <a:r>
              <a:rPr kumimoji="0" lang="es-PE" sz="20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de la comisión de un hecho que </a:t>
            </a: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reviste</a:t>
            </a:r>
            <a:r>
              <a:rPr kumimoji="0" lang="es-PE" sz="2000" b="0" i="0" u="none" strike="noStrike" kern="1200" cap="none" spc="0" normalizeH="0" baseline="0" noProof="0" dirty="0">
                <a:ln>
                  <a:noFill/>
                </a:ln>
                <a:solidFill>
                  <a:srgbClr val="15151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los caracteres de delito por denuncia de los agraviados o mediante disposición fiscal."</a:t>
            </a:r>
          </a:p>
          <a:p>
            <a:pPr algn="just">
              <a:spcAft>
                <a:spcPts val="800"/>
              </a:spcAft>
            </a:pPr>
            <a:endParaRPr lang="es-PE" sz="1800" b="0" i="0" dirty="0">
              <a:solidFill>
                <a:srgbClr val="151515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229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sz="36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PE" b="1" dirty="0"/>
          </a:p>
          <a:p>
            <a:r>
              <a:rPr lang="es-PE" b="1" dirty="0"/>
              <a:t>ANALSIS DE CASOS</a:t>
            </a:r>
          </a:p>
          <a:p>
            <a:endParaRPr lang="es-PE" b="1" dirty="0"/>
          </a:p>
          <a:p>
            <a:pPr lvl="1"/>
            <a:r>
              <a:rPr lang="es-PE" dirty="0"/>
              <a:t>Competencia (Delitos de Corrupción art. 382 al 401 del Código Penal)   </a:t>
            </a:r>
          </a:p>
          <a:p>
            <a:pPr marL="201168" lvl="1" indent="0">
              <a:buNone/>
            </a:pPr>
            <a:endParaRPr lang="es-PE" dirty="0"/>
          </a:p>
          <a:p>
            <a:pPr lvl="1"/>
            <a:r>
              <a:rPr lang="es-PE" dirty="0"/>
              <a:t>Legitimidad del Estado para perseguir el delito (prescripción, cosa juzgada)</a:t>
            </a:r>
          </a:p>
          <a:p>
            <a:pPr marL="201168" lvl="1" indent="0">
              <a:buNone/>
            </a:pPr>
            <a:endParaRPr lang="es-PE" dirty="0"/>
          </a:p>
          <a:p>
            <a:pPr lvl="1"/>
            <a:r>
              <a:rPr lang="es-PE" dirty="0"/>
              <a:t>Sospecha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1472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PE" b="1" dirty="0"/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SENTENCIA PLENARIA CASATORIA </a:t>
            </a:r>
            <a:r>
              <a:rPr kumimoji="0" lang="es-P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N.°</a:t>
            </a:r>
            <a:r>
              <a:rPr kumimoji="0" lang="es-P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1-2017/CIJ-433</a:t>
            </a:r>
          </a:p>
          <a:p>
            <a:pPr marL="292608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endParaRPr lang="es-PE" b="1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92608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kumimoji="0" lang="es-P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24.</a:t>
            </a:r>
          </a:p>
          <a:p>
            <a:pPr marL="292608" lvl="1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kumimoji="0" lang="es-P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s-PE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kumimoji="0" lang="es-P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sospecha inicial simple –el grado menos intensivo de la sospecha– requiere, por parte del Fiscal, puntos de partida </a:t>
            </a:r>
            <a:r>
              <a:rPr kumimoji="0" lang="es-PE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objetivos</a:t>
            </a:r>
            <a:r>
              <a:rPr kumimoji="0" lang="es-PE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es decir, un apoyo, justificado por hechos concretos –solo con cierto nivel de delimitación– y basado en la experiencia criminalística, de que se ha cometido un hecho punible perseguible que puede ser constitutivo de delito</a:t>
            </a:r>
            <a:endParaRPr kumimoji="0" lang="es-PE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es-PE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4917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b="1" dirty="0"/>
              <a:t>Elementos del tipo y su importancia en la calificación </a:t>
            </a:r>
          </a:p>
          <a:p>
            <a:r>
              <a:rPr lang="es-PE" dirty="0"/>
              <a:t>El </a:t>
            </a:r>
            <a:r>
              <a:rPr lang="es-PE" b="1" dirty="0"/>
              <a:t>sujeto activo </a:t>
            </a:r>
            <a:r>
              <a:rPr lang="es-PE" dirty="0"/>
              <a:t>en los casos de corrupción debe ser un funcionario o servidor publico, en esa línea nos debemos remitir al articulo 425 del CP. </a:t>
            </a:r>
          </a:p>
          <a:p>
            <a:pPr lvl="1" algn="just"/>
            <a:r>
              <a:rPr lang="es-PE" b="0" i="0" dirty="0">
                <a:solidFill>
                  <a:srgbClr val="151515"/>
                </a:solidFill>
                <a:effectLst/>
                <a:latin typeface="Roboto Condensed" panose="02000000000000000000" pitchFamily="2" charset="0"/>
              </a:rPr>
              <a:t> </a:t>
            </a:r>
            <a:r>
              <a:rPr lang="es-PE" b="0" i="0" dirty="0">
                <a:solidFill>
                  <a:srgbClr val="151515"/>
                </a:solidFill>
                <a:effectLst/>
              </a:rPr>
              <a:t>3. Todo aquel que, independientemente del régimen laboral en que se encuentre, mantiene vínculo laboral o contractual de cualquier naturaleza con entidades u organismos del Estado, incluidas las empresas del Estado o sociedades de economía mixta comprendidas en la actividad empresarial del Estado, y que en virtud de ello ejerce funciones en dichas entidades u organismos.</a:t>
            </a:r>
            <a:endParaRPr lang="es-PE" dirty="0"/>
          </a:p>
          <a:p>
            <a:r>
              <a:rPr lang="es-PE" dirty="0"/>
              <a:t>También al articulo I  CONVENCIÓN INTERAMERICANA CONTRA LA CORRUPCIÓN </a:t>
            </a:r>
          </a:p>
          <a:p>
            <a:pPr lvl="1"/>
            <a:r>
              <a:rPr lang="es-PE" dirty="0"/>
              <a:t>"Funcionario público", "Oficial Gubernamental" o "Servidor público", cualquier funcionario o empleado del Estado o de sus entidades, incluidos los que han sido seleccionados, designados o electos para desempeñar actividades o funciones en nombre del Estado o al servicio del Estado, en todos sus niveles jerárquicos. </a:t>
            </a:r>
          </a:p>
        </p:txBody>
      </p:sp>
    </p:spTree>
    <p:extLst>
      <p:ext uri="{BB962C8B-B14F-4D97-AF65-F5344CB8AC3E}">
        <p14:creationId xmlns:p14="http://schemas.microsoft.com/office/powerpoint/2010/main" val="239994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66516"/>
            <a:ext cx="10588337" cy="4023360"/>
          </a:xfrm>
        </p:spPr>
        <p:txBody>
          <a:bodyPr/>
          <a:lstStyle/>
          <a:p>
            <a:endParaRPr lang="es-PE" dirty="0"/>
          </a:p>
          <a:p>
            <a:r>
              <a:rPr lang="es-PE" dirty="0"/>
              <a:t>El caso de personal contratado mediante ordenes de servicio</a:t>
            </a:r>
          </a:p>
          <a:p>
            <a:r>
              <a:rPr lang="es-PE" dirty="0"/>
              <a:t>No se rigen por el MOF, ROF de las entidades publicas </a:t>
            </a:r>
          </a:p>
          <a:p>
            <a:r>
              <a:rPr lang="es-PE" dirty="0"/>
              <a:t>¿Qué deberes infringieron?. esto en atención a la teoría de infracción del deber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146121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63489"/>
            <a:ext cx="10058400" cy="4034391"/>
          </a:xfrm>
        </p:spPr>
        <p:txBody>
          <a:bodyPr>
            <a:normAutofit fontScale="47500" lnSpcReduction="20000"/>
          </a:bodyPr>
          <a:lstStyle/>
          <a:p>
            <a:endParaRPr lang="es-PE" b="1" dirty="0"/>
          </a:p>
          <a:p>
            <a:endParaRPr lang="es-PE" b="1" dirty="0"/>
          </a:p>
          <a:p>
            <a:r>
              <a:rPr lang="es-PE" sz="3200" b="1" dirty="0"/>
              <a:t>Elementos del tipo y su importancia en la calificación  </a:t>
            </a:r>
          </a:p>
          <a:p>
            <a:r>
              <a:rPr lang="es-PE" sz="3200" b="1" dirty="0"/>
              <a:t>Delito de Concusión</a:t>
            </a:r>
          </a:p>
          <a:p>
            <a:endParaRPr lang="es-PE" sz="3200" dirty="0"/>
          </a:p>
          <a:p>
            <a:pPr lvl="1"/>
            <a:r>
              <a:rPr lang="es-PE" sz="3200" dirty="0"/>
              <a:t>Abusar del cargo (</a:t>
            </a:r>
            <a:r>
              <a:rPr lang="es-PE" sz="3200" b="0" i="0" dirty="0">
                <a:solidFill>
                  <a:srgbClr val="545454"/>
                </a:solidFill>
                <a:effectLst/>
              </a:rPr>
              <a:t>un mal uso del cargo que le ha sido otorgado o lo ejerza de forma contraria a la encomendada, </a:t>
            </a:r>
            <a:r>
              <a:rPr lang="es-PE" sz="3200" b="1" i="0" dirty="0">
                <a:solidFill>
                  <a:srgbClr val="545454"/>
                </a:solidFill>
                <a:effectLst/>
              </a:rPr>
              <a:t>irregularidades</a:t>
            </a:r>
            <a:r>
              <a:rPr lang="es-PE" sz="3200" b="0" i="0" dirty="0">
                <a:solidFill>
                  <a:srgbClr val="545454"/>
                </a:solidFill>
                <a:effectLst/>
              </a:rPr>
              <a:t> )</a:t>
            </a:r>
            <a:endParaRPr lang="es-PE" sz="3200" dirty="0"/>
          </a:p>
          <a:p>
            <a:pPr lvl="1"/>
            <a:r>
              <a:rPr lang="es-PE" sz="3200" dirty="0"/>
              <a:t>Obliga o induce a dar un beneficio patrimonial (dinero)</a:t>
            </a:r>
          </a:p>
          <a:p>
            <a:r>
              <a:rPr lang="es-PE" sz="3200" dirty="0"/>
              <a:t>La denuncia debe contener datos objetivos sobre el abuso del cargo y solicitudes de patrimonio </a:t>
            </a:r>
          </a:p>
          <a:p>
            <a:r>
              <a:rPr lang="es-PE" sz="3200" dirty="0"/>
              <a:t>No se trata de señalar solamente que el funcionario abuso del cargo, sino en que habría consistido el abuso. </a:t>
            </a:r>
          </a:p>
          <a:p>
            <a:r>
              <a:rPr lang="es-PE" sz="3200" dirty="0"/>
              <a:t>Respecto al beneficio patrimonial (gran parte de las denuncias no dan datos fiables sobre este elemento. ¿Qué hacer?)</a:t>
            </a:r>
          </a:p>
          <a:p>
            <a:r>
              <a:rPr lang="es-PE" dirty="0"/>
              <a:t> </a:t>
            </a:r>
          </a:p>
          <a:p>
            <a:r>
              <a:rPr lang="es-PE" dirty="0"/>
              <a:t>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39434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PE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CALIFICACION Y SELECCIÓN DE CASOS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0" lang="es-P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Elementos del tipo y su importancia en la calificación</a:t>
            </a:r>
            <a:endParaRPr lang="es-PE" b="1" dirty="0"/>
          </a:p>
          <a:p>
            <a:r>
              <a:rPr lang="es-PE" b="1" dirty="0"/>
              <a:t>Delito de cohecho</a:t>
            </a:r>
          </a:p>
          <a:p>
            <a:endParaRPr lang="es-PE" b="1" dirty="0"/>
          </a:p>
          <a:p>
            <a:pPr lvl="1"/>
            <a:r>
              <a:rPr lang="es-PE" dirty="0"/>
              <a:t>Solicitar, recibir beneficios patrimoniales o ventajas</a:t>
            </a:r>
          </a:p>
          <a:p>
            <a:pPr lvl="1"/>
            <a:r>
              <a:rPr lang="es-PE" dirty="0"/>
              <a:t>Con la finalidad de cumplir o incumplir sus obligaciones</a:t>
            </a:r>
          </a:p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r>
              <a:rPr lang="es-PE" dirty="0"/>
              <a:t>En este caso, a diferencia del delito de Concusión, el funcionario, debe estar vinculado con una función especifica por la cual solicita o recibe algún beneficio.</a:t>
            </a:r>
          </a:p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r>
              <a:rPr lang="es-PE" dirty="0"/>
              <a:t>Existen muchas denuncias que solo señalan que determinado funcionario habría solicitado dinero sin precisar si este tenia una función especifica respecto al tramite o procedimiento por el cual se le solicito dinero, pero sí tienen elementos sobre los pagos  ¿Cómo se califica? Concusión o Cohecho.</a:t>
            </a:r>
          </a:p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endParaRPr lang="es-PE" dirty="0"/>
          </a:p>
          <a:p>
            <a:pPr marL="201168" lvl="1" indent="0">
              <a:buNone/>
            </a:pPr>
            <a:r>
              <a:rPr lang="es-PE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682577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2122</TotalTime>
  <Words>1382</Words>
  <Application>Microsoft Office PowerPoint</Application>
  <PresentationFormat>Panorámica</PresentationFormat>
  <Paragraphs>140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Roboto Condensed</vt:lpstr>
      <vt:lpstr>Retrospección</vt:lpstr>
      <vt:lpstr>Presentación de PowerPoint</vt:lpstr>
      <vt:lpstr>CALIFICACION Y SELECCIÓN DE CASOS</vt:lpstr>
      <vt:lpstr>CALIFICACION Y SELECCIÓN DE CASOS</vt:lpstr>
      <vt:lpstr>CALIFICACION Y SELECCIÓN DE CASOS</vt:lpstr>
      <vt:lpstr>CALIFICACION Y SELECCIÓN DE CASOS</vt:lpstr>
      <vt:lpstr>CALIFICACION Y SELECCIÓN DE CASOS</vt:lpstr>
      <vt:lpstr>CALIFICACION Y SELECCIÓN DE CASOS</vt:lpstr>
      <vt:lpstr>CALIFICACION Y SELECCIÓN DE CASOS</vt:lpstr>
      <vt:lpstr>CALIFICACION Y SELECCIÓN DE CASOS</vt:lpstr>
      <vt:lpstr>CALIFICACION Y SELECCIÓN DE CASOS</vt:lpstr>
      <vt:lpstr> CALIFICACION Y SELECCIÓN DE CASOS</vt:lpstr>
      <vt:lpstr> CALIFICACION Y SELECCIÓN DE CASOS</vt:lpstr>
      <vt:lpstr>CALIFICACION Y SELECCIÓN DE CASOS</vt:lpstr>
      <vt:lpstr>CALIFICACION Y SELECCIÓN DE CASOS</vt:lpstr>
      <vt:lpstr>CALIFICACION Y SELECCIÓN DE CASOS</vt:lpstr>
      <vt:lpstr>CALIFICACION Y SELECCIÓN DE CASOS</vt:lpstr>
      <vt:lpstr>Presentación de PowerPoint</vt:lpstr>
    </vt:vector>
  </TitlesOfParts>
  <Company>MPFN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delito de soborno internacional pasivo  (Art. 393-A código Penal)</dc:title>
  <dc:creator>jcajas</dc:creator>
  <cp:lastModifiedBy>Luis Alberto Medina Rodrigo</cp:lastModifiedBy>
  <cp:revision>17</cp:revision>
  <dcterms:created xsi:type="dcterms:W3CDTF">2024-07-01T18:56:16Z</dcterms:created>
  <dcterms:modified xsi:type="dcterms:W3CDTF">2025-07-01T02:53:14Z</dcterms:modified>
</cp:coreProperties>
</file>