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3" r:id="rId2"/>
    <p:sldId id="422" r:id="rId3"/>
    <p:sldId id="414" r:id="rId4"/>
    <p:sldId id="415" r:id="rId5"/>
    <p:sldId id="416" r:id="rId6"/>
    <p:sldId id="417" r:id="rId7"/>
    <p:sldId id="418" r:id="rId8"/>
    <p:sldId id="419" r:id="rId9"/>
    <p:sldId id="420" r:id="rId10"/>
    <p:sldId id="421" r:id="rId11"/>
    <p:sldId id="396" r:id="rId12"/>
    <p:sldId id="407" r:id="rId13"/>
    <p:sldId id="408" r:id="rId14"/>
    <p:sldId id="409" r:id="rId15"/>
    <p:sldId id="410" r:id="rId16"/>
    <p:sldId id="411" r:id="rId17"/>
    <p:sldId id="412" r:id="rId18"/>
    <p:sldId id="413" r:id="rId19"/>
    <p:sldId id="395" r:id="rId20"/>
    <p:sldId id="406" r:id="rId21"/>
    <p:sldId id="397" r:id="rId22"/>
    <p:sldId id="398" r:id="rId23"/>
    <p:sldId id="399" r:id="rId24"/>
    <p:sldId id="400" r:id="rId25"/>
    <p:sldId id="401" r:id="rId26"/>
    <p:sldId id="402" r:id="rId27"/>
    <p:sldId id="403" r:id="rId28"/>
    <p:sldId id="404" r:id="rId29"/>
    <p:sldId id="405" r:id="rId30"/>
  </p:sldIdLst>
  <p:sldSz cx="9144000" cy="6858000" type="screen4x3"/>
  <p:notesSz cx="6797675" cy="9926638"/>
  <p:defaultTextStyle>
    <a:defPPr>
      <a:defRPr lang="es-P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E2FCFE"/>
    <a:srgbClr val="A8F2F8"/>
    <a:srgbClr val="24C6D2"/>
    <a:srgbClr val="80F2DA"/>
    <a:srgbClr val="D0E3EA"/>
    <a:srgbClr val="68D406"/>
    <a:srgbClr val="BA0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p:cViewPr varScale="1">
        <p:scale>
          <a:sx n="107" d="100"/>
          <a:sy n="107" d="100"/>
        </p:scale>
        <p:origin x="18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6CEB2-E40A-4716-B684-E3F050497BB1}"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s-PE"/>
        </a:p>
      </dgm:t>
    </dgm:pt>
    <dgm:pt modelId="{A928E1AE-B347-4363-86C8-13325EDBBC9C}">
      <dgm:prSet phldrT="[Texto]" custT="1"/>
      <dgm:spPr>
        <a:solidFill>
          <a:srgbClr val="FFFFCC"/>
        </a:solidFill>
      </dgm:spPr>
      <dgm:t>
        <a:bodyPr/>
        <a:lstStyle/>
        <a:p>
          <a:r>
            <a:rPr lang="es-PE" sz="2000" b="1" dirty="0">
              <a:solidFill>
                <a:schemeClr val="tx1"/>
              </a:solidFill>
              <a:latin typeface="+mj-lt"/>
            </a:rPr>
            <a:t>- </a:t>
          </a:r>
          <a:r>
            <a:rPr lang="es-PE" sz="2000" b="1" dirty="0"/>
            <a:t>Convenios Multilaterales de carácter universal</a:t>
          </a:r>
        </a:p>
      </dgm:t>
    </dgm:pt>
    <dgm:pt modelId="{3630D6D6-EF71-4752-B866-4881D25CBD46}" type="parTrans" cxnId="{456F17F2-8403-4C1E-9231-A393DE7D5B2D}">
      <dgm:prSet/>
      <dgm:spPr/>
      <dgm:t>
        <a:bodyPr/>
        <a:lstStyle/>
        <a:p>
          <a:endParaRPr lang="es-PE"/>
        </a:p>
      </dgm:t>
    </dgm:pt>
    <dgm:pt modelId="{06F56E2F-BFAB-44F2-96D4-063A2229390C}" type="sibTrans" cxnId="{456F17F2-8403-4C1E-9231-A393DE7D5B2D}">
      <dgm:prSet/>
      <dgm:spPr/>
      <dgm:t>
        <a:bodyPr/>
        <a:lstStyle/>
        <a:p>
          <a:endParaRPr lang="es-PE"/>
        </a:p>
      </dgm:t>
    </dgm:pt>
    <dgm:pt modelId="{5E4EA33F-DDAB-4E4A-BB10-C24165B94DEA}">
      <dgm:prSet phldrT="[Texto]" custT="1"/>
      <dgm:spPr>
        <a:solidFill>
          <a:srgbClr val="FFFFCC"/>
        </a:solidFill>
      </dgm:spPr>
      <dgm:t>
        <a:bodyPr/>
        <a:lstStyle/>
        <a:p>
          <a:r>
            <a:rPr lang="es-PE" sz="2000" b="1" dirty="0">
              <a:solidFill>
                <a:schemeClr val="tx1"/>
              </a:solidFill>
              <a:latin typeface="+mj-lt"/>
            </a:rPr>
            <a:t>- </a:t>
          </a:r>
          <a:r>
            <a:rPr lang="es-PE" sz="2000" b="1" dirty="0"/>
            <a:t>Convención de las Naciones Unidas contra la Corrupción</a:t>
          </a:r>
        </a:p>
      </dgm:t>
    </dgm:pt>
    <dgm:pt modelId="{E96590BD-1E98-4400-A24C-89B8736BF373}" type="parTrans" cxnId="{0037F91C-2099-4E9E-97BF-5F318DB55F92}">
      <dgm:prSet/>
      <dgm:spPr/>
      <dgm:t>
        <a:bodyPr/>
        <a:lstStyle/>
        <a:p>
          <a:endParaRPr lang="es-PE"/>
        </a:p>
      </dgm:t>
    </dgm:pt>
    <dgm:pt modelId="{B228F195-7E91-45A7-8E70-26C01FC6666E}" type="sibTrans" cxnId="{0037F91C-2099-4E9E-97BF-5F318DB55F92}">
      <dgm:prSet/>
      <dgm:spPr/>
      <dgm:t>
        <a:bodyPr/>
        <a:lstStyle/>
        <a:p>
          <a:endParaRPr lang="es-PE"/>
        </a:p>
      </dgm:t>
    </dgm:pt>
    <dgm:pt modelId="{5004B62B-B481-4124-9309-0B8C6D274026}">
      <dgm:prSet phldrT="[Texto]" custT="1"/>
      <dgm:spPr>
        <a:solidFill>
          <a:srgbClr val="FFFFCC"/>
        </a:solidFill>
      </dgm:spPr>
      <dgm:t>
        <a:bodyPr/>
        <a:lstStyle/>
        <a:p>
          <a:r>
            <a:rPr lang="es-PE" sz="2000" b="1" dirty="0">
              <a:solidFill>
                <a:schemeClr val="tx1"/>
              </a:solidFill>
              <a:latin typeface="+mj-lt"/>
            </a:rPr>
            <a:t>- </a:t>
          </a:r>
          <a:r>
            <a:rPr lang="es-PE" sz="2000" b="1" dirty="0"/>
            <a:t>Convención de las Naciones Unidas contra la Delincuencia Organizada Transnacional</a:t>
          </a:r>
        </a:p>
      </dgm:t>
    </dgm:pt>
    <dgm:pt modelId="{581AA3CD-DAB2-449A-A58D-7981349BDB08}" type="parTrans" cxnId="{2231EF5F-F8D5-4E0C-8388-0A26406365DE}">
      <dgm:prSet/>
      <dgm:spPr/>
      <dgm:t>
        <a:bodyPr/>
        <a:lstStyle/>
        <a:p>
          <a:endParaRPr lang="es-PE"/>
        </a:p>
      </dgm:t>
    </dgm:pt>
    <dgm:pt modelId="{E3908D20-EED3-4D85-93D6-0CC4CFE8BE7A}" type="sibTrans" cxnId="{2231EF5F-F8D5-4E0C-8388-0A26406365DE}">
      <dgm:prSet/>
      <dgm:spPr/>
      <dgm:t>
        <a:bodyPr/>
        <a:lstStyle/>
        <a:p>
          <a:endParaRPr lang="es-PE"/>
        </a:p>
      </dgm:t>
    </dgm:pt>
    <dgm:pt modelId="{B767C84B-37A3-412E-BA55-FD9CC9C7F857}">
      <dgm:prSet phldrT="[Texto]" custT="1"/>
      <dgm:spPr>
        <a:solidFill>
          <a:srgbClr val="FFFFCC"/>
        </a:solidFill>
      </dgm:spPr>
      <dgm:t>
        <a:bodyPr/>
        <a:lstStyle/>
        <a:p>
          <a:r>
            <a:rPr lang="es-PE" sz="2000" b="1" dirty="0">
              <a:solidFill>
                <a:schemeClr val="tx1"/>
              </a:solidFill>
              <a:latin typeface="+mj-lt"/>
            </a:rPr>
            <a:t>- </a:t>
          </a:r>
          <a:r>
            <a:rPr lang="es-PE" sz="2000" b="1" dirty="0"/>
            <a:t>Convenios Multilaterales de carácter regional</a:t>
          </a:r>
        </a:p>
      </dgm:t>
    </dgm:pt>
    <dgm:pt modelId="{3E1E8881-D0F3-418E-8D36-05E74331045F}" type="parTrans" cxnId="{8F5CEF3C-4DD1-44BC-AB07-49AA23EC416B}">
      <dgm:prSet/>
      <dgm:spPr/>
      <dgm:t>
        <a:bodyPr/>
        <a:lstStyle/>
        <a:p>
          <a:endParaRPr lang="es-PE"/>
        </a:p>
      </dgm:t>
    </dgm:pt>
    <dgm:pt modelId="{066408F6-1BE1-4B32-AA46-04B76C17F546}" type="sibTrans" cxnId="{8F5CEF3C-4DD1-44BC-AB07-49AA23EC416B}">
      <dgm:prSet/>
      <dgm:spPr/>
      <dgm:t>
        <a:bodyPr/>
        <a:lstStyle/>
        <a:p>
          <a:endParaRPr lang="es-PE"/>
        </a:p>
      </dgm:t>
    </dgm:pt>
    <dgm:pt modelId="{7ED0D891-373E-4037-A2AB-8B555CB23183}">
      <dgm:prSet phldrT="[Texto]" custT="1"/>
      <dgm:spPr>
        <a:solidFill>
          <a:srgbClr val="FFFFCC"/>
        </a:solidFill>
      </dgm:spPr>
      <dgm:t>
        <a:bodyPr/>
        <a:lstStyle/>
        <a:p>
          <a:r>
            <a:rPr lang="es-ES" sz="2000" b="1" dirty="0"/>
            <a:t>- </a:t>
          </a:r>
          <a:r>
            <a:rPr lang="es-PE" sz="2000" b="1" dirty="0"/>
            <a:t>Convención Interamericana de Asistencia Mutua en Materia Penal – Convención de Nassau</a:t>
          </a:r>
        </a:p>
      </dgm:t>
    </dgm:pt>
    <dgm:pt modelId="{DE24B148-4894-49CB-A4F0-3CAA8DA54958}" type="parTrans" cxnId="{0031D399-B1EE-40AD-BD19-A1A38E2E7B48}">
      <dgm:prSet/>
      <dgm:spPr/>
      <dgm:t>
        <a:bodyPr/>
        <a:lstStyle/>
        <a:p>
          <a:endParaRPr lang="es-PE"/>
        </a:p>
      </dgm:t>
    </dgm:pt>
    <dgm:pt modelId="{133F42EB-5066-4AFC-B5ED-2BFC5B331EA4}" type="sibTrans" cxnId="{0031D399-B1EE-40AD-BD19-A1A38E2E7B48}">
      <dgm:prSet/>
      <dgm:spPr/>
      <dgm:t>
        <a:bodyPr/>
        <a:lstStyle/>
        <a:p>
          <a:endParaRPr lang="es-PE"/>
        </a:p>
      </dgm:t>
    </dgm:pt>
    <dgm:pt modelId="{355E1FA5-3480-4031-82E4-FF4B8E4F8C30}">
      <dgm:prSet phldrT="[Texto]" custT="1"/>
      <dgm:spPr>
        <a:solidFill>
          <a:srgbClr val="FFFFCC"/>
        </a:solidFill>
      </dgm:spPr>
      <dgm:t>
        <a:bodyPr/>
        <a:lstStyle/>
        <a:p>
          <a:r>
            <a:rPr lang="es-ES" sz="2000" b="1" dirty="0"/>
            <a:t>- </a:t>
          </a:r>
          <a:r>
            <a:rPr lang="es-PE" sz="2000" b="1" dirty="0"/>
            <a:t>Tratado Bilateral</a:t>
          </a:r>
        </a:p>
      </dgm:t>
    </dgm:pt>
    <dgm:pt modelId="{2B4C7FCD-2751-4040-A1D5-56C104377931}" type="parTrans" cxnId="{52C2441D-9250-409F-80F2-D7734F901C9D}">
      <dgm:prSet/>
      <dgm:spPr/>
      <dgm:t>
        <a:bodyPr/>
        <a:lstStyle/>
        <a:p>
          <a:endParaRPr lang="es-PE"/>
        </a:p>
      </dgm:t>
    </dgm:pt>
    <dgm:pt modelId="{7AC880B2-1400-4B75-A737-3789B3724062}" type="sibTrans" cxnId="{52C2441D-9250-409F-80F2-D7734F901C9D}">
      <dgm:prSet/>
      <dgm:spPr/>
      <dgm:t>
        <a:bodyPr/>
        <a:lstStyle/>
        <a:p>
          <a:endParaRPr lang="es-PE"/>
        </a:p>
      </dgm:t>
    </dgm:pt>
    <dgm:pt modelId="{3DA15F1F-81AF-4721-A9ED-EC46D6D5882F}">
      <dgm:prSet phldrT="[Texto]" custT="1"/>
      <dgm:spPr>
        <a:solidFill>
          <a:srgbClr val="FFFFCC"/>
        </a:solidFill>
      </dgm:spPr>
      <dgm:t>
        <a:bodyPr/>
        <a:lstStyle/>
        <a:p>
          <a:r>
            <a:rPr lang="es-ES" sz="2000" b="1" dirty="0"/>
            <a:t>- </a:t>
          </a:r>
          <a:r>
            <a:rPr lang="es-PE" sz="2000" b="1" dirty="0"/>
            <a:t>Tratado de Asistencia Judicial en Materia Penal suscrito con la República Federativa del Brasil</a:t>
          </a:r>
        </a:p>
      </dgm:t>
    </dgm:pt>
    <dgm:pt modelId="{7D873EDB-2A4A-4C1B-8E38-C3F6FE3160A9}" type="parTrans" cxnId="{7E1ADA99-D854-4A93-ABCD-7EE9E939D5FE}">
      <dgm:prSet/>
      <dgm:spPr/>
      <dgm:t>
        <a:bodyPr/>
        <a:lstStyle/>
        <a:p>
          <a:endParaRPr lang="es-PE"/>
        </a:p>
      </dgm:t>
    </dgm:pt>
    <dgm:pt modelId="{9DA40D12-D1DB-42A7-A3DE-276A48B49AED}" type="sibTrans" cxnId="{7E1ADA99-D854-4A93-ABCD-7EE9E939D5FE}">
      <dgm:prSet/>
      <dgm:spPr/>
      <dgm:t>
        <a:bodyPr/>
        <a:lstStyle/>
        <a:p>
          <a:endParaRPr lang="es-PE"/>
        </a:p>
      </dgm:t>
    </dgm:pt>
    <dgm:pt modelId="{7FB5029D-AAF5-441F-B340-5DE66D9EEF2A}" type="pres">
      <dgm:prSet presAssocID="{F866CEB2-E40A-4716-B684-E3F050497BB1}" presName="linear" presStyleCnt="0">
        <dgm:presLayoutVars>
          <dgm:dir/>
          <dgm:animLvl val="lvl"/>
          <dgm:resizeHandles val="exact"/>
        </dgm:presLayoutVars>
      </dgm:prSet>
      <dgm:spPr/>
    </dgm:pt>
    <dgm:pt modelId="{260714DA-46CA-4380-9256-E2C70B3AAA4F}" type="pres">
      <dgm:prSet presAssocID="{A928E1AE-B347-4363-86C8-13325EDBBC9C}" presName="parentLin" presStyleCnt="0"/>
      <dgm:spPr/>
    </dgm:pt>
    <dgm:pt modelId="{ABFB2D94-BB45-4564-A785-7164F503E40F}" type="pres">
      <dgm:prSet presAssocID="{A928E1AE-B347-4363-86C8-13325EDBBC9C}" presName="parentLeftMargin" presStyleLbl="node1" presStyleIdx="0" presStyleCnt="7"/>
      <dgm:spPr/>
    </dgm:pt>
    <dgm:pt modelId="{2AA80DA5-3069-4CAB-B7F4-D6918477E78B}" type="pres">
      <dgm:prSet presAssocID="{A928E1AE-B347-4363-86C8-13325EDBBC9C}" presName="parentText" presStyleLbl="node1" presStyleIdx="0" presStyleCnt="7" custScaleX="146579" custScaleY="81025">
        <dgm:presLayoutVars>
          <dgm:chMax val="0"/>
          <dgm:bulletEnabled val="1"/>
        </dgm:presLayoutVars>
      </dgm:prSet>
      <dgm:spPr/>
    </dgm:pt>
    <dgm:pt modelId="{C9E66F97-8EAC-4301-A39D-C3E5E648645E}" type="pres">
      <dgm:prSet presAssocID="{A928E1AE-B347-4363-86C8-13325EDBBC9C}" presName="negativeSpace" presStyleCnt="0"/>
      <dgm:spPr/>
    </dgm:pt>
    <dgm:pt modelId="{DA7BA370-7DB6-4AD2-B4CD-DE208161E4B4}" type="pres">
      <dgm:prSet presAssocID="{A928E1AE-B347-4363-86C8-13325EDBBC9C}" presName="childText" presStyleLbl="conFgAcc1" presStyleIdx="0" presStyleCnt="7">
        <dgm:presLayoutVars>
          <dgm:bulletEnabled val="1"/>
        </dgm:presLayoutVars>
      </dgm:prSet>
      <dgm:spPr/>
    </dgm:pt>
    <dgm:pt modelId="{0E5EC1CA-277D-4238-B31E-AA0F60441DE5}" type="pres">
      <dgm:prSet presAssocID="{06F56E2F-BFAB-44F2-96D4-063A2229390C}" presName="spaceBetweenRectangles" presStyleCnt="0"/>
      <dgm:spPr/>
    </dgm:pt>
    <dgm:pt modelId="{558EA089-AD7C-4910-9930-26E29F404B03}" type="pres">
      <dgm:prSet presAssocID="{5E4EA33F-DDAB-4E4A-BB10-C24165B94DEA}" presName="parentLin" presStyleCnt="0"/>
      <dgm:spPr/>
    </dgm:pt>
    <dgm:pt modelId="{B8979141-A24E-45CB-ACA8-7B86D1735416}" type="pres">
      <dgm:prSet presAssocID="{5E4EA33F-DDAB-4E4A-BB10-C24165B94DEA}" presName="parentLeftMargin" presStyleLbl="node1" presStyleIdx="0" presStyleCnt="7"/>
      <dgm:spPr/>
    </dgm:pt>
    <dgm:pt modelId="{57D630AC-8CF8-4391-9692-392B49D44D8F}" type="pres">
      <dgm:prSet presAssocID="{5E4EA33F-DDAB-4E4A-BB10-C24165B94DEA}" presName="parentText" presStyleLbl="node1" presStyleIdx="1" presStyleCnt="7" custScaleX="141761" custScaleY="106756">
        <dgm:presLayoutVars>
          <dgm:chMax val="0"/>
          <dgm:bulletEnabled val="1"/>
        </dgm:presLayoutVars>
      </dgm:prSet>
      <dgm:spPr/>
    </dgm:pt>
    <dgm:pt modelId="{A5F58812-E22A-44EC-9686-07157D44CD74}" type="pres">
      <dgm:prSet presAssocID="{5E4EA33F-DDAB-4E4A-BB10-C24165B94DEA}" presName="negativeSpace" presStyleCnt="0"/>
      <dgm:spPr/>
    </dgm:pt>
    <dgm:pt modelId="{1B19843A-5139-478D-BD57-8252EFDC23FB}" type="pres">
      <dgm:prSet presAssocID="{5E4EA33F-DDAB-4E4A-BB10-C24165B94DEA}" presName="childText" presStyleLbl="conFgAcc1" presStyleIdx="1" presStyleCnt="7">
        <dgm:presLayoutVars>
          <dgm:bulletEnabled val="1"/>
        </dgm:presLayoutVars>
      </dgm:prSet>
      <dgm:spPr/>
    </dgm:pt>
    <dgm:pt modelId="{78BED838-03E9-423F-93D1-49C04FFC84CA}" type="pres">
      <dgm:prSet presAssocID="{B228F195-7E91-45A7-8E70-26C01FC6666E}" presName="spaceBetweenRectangles" presStyleCnt="0"/>
      <dgm:spPr/>
    </dgm:pt>
    <dgm:pt modelId="{01DC688D-A1CD-4972-AE57-F130F57628CC}" type="pres">
      <dgm:prSet presAssocID="{5004B62B-B481-4124-9309-0B8C6D274026}" presName="parentLin" presStyleCnt="0"/>
      <dgm:spPr/>
    </dgm:pt>
    <dgm:pt modelId="{F948C75B-AC5E-46BC-9E91-88B597EDEA83}" type="pres">
      <dgm:prSet presAssocID="{5004B62B-B481-4124-9309-0B8C6D274026}" presName="parentLeftMargin" presStyleLbl="node1" presStyleIdx="1" presStyleCnt="7"/>
      <dgm:spPr/>
    </dgm:pt>
    <dgm:pt modelId="{CB51185E-122D-4184-9F7D-A3C2CCB5095D}" type="pres">
      <dgm:prSet presAssocID="{5004B62B-B481-4124-9309-0B8C6D274026}" presName="parentText" presStyleLbl="node1" presStyleIdx="2" presStyleCnt="7" custScaleX="136831" custScaleY="120710">
        <dgm:presLayoutVars>
          <dgm:chMax val="0"/>
          <dgm:bulletEnabled val="1"/>
        </dgm:presLayoutVars>
      </dgm:prSet>
      <dgm:spPr/>
    </dgm:pt>
    <dgm:pt modelId="{D3D81028-A39D-4091-8D35-0C24D32CFD50}" type="pres">
      <dgm:prSet presAssocID="{5004B62B-B481-4124-9309-0B8C6D274026}" presName="negativeSpace" presStyleCnt="0"/>
      <dgm:spPr/>
    </dgm:pt>
    <dgm:pt modelId="{8D06C1D6-8FB3-487D-B453-DE7268EE0BDC}" type="pres">
      <dgm:prSet presAssocID="{5004B62B-B481-4124-9309-0B8C6D274026}" presName="childText" presStyleLbl="conFgAcc1" presStyleIdx="2" presStyleCnt="7" custLinFactNeighborY="75641">
        <dgm:presLayoutVars>
          <dgm:bulletEnabled val="1"/>
        </dgm:presLayoutVars>
      </dgm:prSet>
      <dgm:spPr/>
    </dgm:pt>
    <dgm:pt modelId="{BBB6E1DA-B331-4224-BFF3-389818194DDD}" type="pres">
      <dgm:prSet presAssocID="{E3908D20-EED3-4D85-93D6-0CC4CFE8BE7A}" presName="spaceBetweenRectangles" presStyleCnt="0"/>
      <dgm:spPr/>
    </dgm:pt>
    <dgm:pt modelId="{5DE4087C-22EE-437F-8343-18B5F13DD379}" type="pres">
      <dgm:prSet presAssocID="{B767C84B-37A3-412E-BA55-FD9CC9C7F857}" presName="parentLin" presStyleCnt="0"/>
      <dgm:spPr/>
    </dgm:pt>
    <dgm:pt modelId="{1D4AF30A-BD46-4BC6-8CBA-14D2E84ABD14}" type="pres">
      <dgm:prSet presAssocID="{B767C84B-37A3-412E-BA55-FD9CC9C7F857}" presName="parentLeftMargin" presStyleLbl="node1" presStyleIdx="2" presStyleCnt="7"/>
      <dgm:spPr/>
    </dgm:pt>
    <dgm:pt modelId="{3EF3495B-321F-4368-89B2-541FFA7CBD6B}" type="pres">
      <dgm:prSet presAssocID="{B767C84B-37A3-412E-BA55-FD9CC9C7F857}" presName="parentText" presStyleLbl="node1" presStyleIdx="3" presStyleCnt="7" custScaleX="142857">
        <dgm:presLayoutVars>
          <dgm:chMax val="0"/>
          <dgm:bulletEnabled val="1"/>
        </dgm:presLayoutVars>
      </dgm:prSet>
      <dgm:spPr/>
    </dgm:pt>
    <dgm:pt modelId="{9A696A5C-EF29-466E-8A1A-7298969EF5A1}" type="pres">
      <dgm:prSet presAssocID="{B767C84B-37A3-412E-BA55-FD9CC9C7F857}" presName="negativeSpace" presStyleCnt="0"/>
      <dgm:spPr/>
    </dgm:pt>
    <dgm:pt modelId="{D3BA1C97-6D1D-4BF2-9459-E2FF09500F47}" type="pres">
      <dgm:prSet presAssocID="{B767C84B-37A3-412E-BA55-FD9CC9C7F857}" presName="childText" presStyleLbl="conFgAcc1" presStyleIdx="3" presStyleCnt="7">
        <dgm:presLayoutVars>
          <dgm:bulletEnabled val="1"/>
        </dgm:presLayoutVars>
      </dgm:prSet>
      <dgm:spPr/>
    </dgm:pt>
    <dgm:pt modelId="{7A5DD33E-C48A-4020-875E-62D0FF332345}" type="pres">
      <dgm:prSet presAssocID="{066408F6-1BE1-4B32-AA46-04B76C17F546}" presName="spaceBetweenRectangles" presStyleCnt="0"/>
      <dgm:spPr/>
    </dgm:pt>
    <dgm:pt modelId="{A2E39920-1A52-411A-B10A-F3E3E194C99F}" type="pres">
      <dgm:prSet presAssocID="{7ED0D891-373E-4037-A2AB-8B555CB23183}" presName="parentLin" presStyleCnt="0"/>
      <dgm:spPr/>
    </dgm:pt>
    <dgm:pt modelId="{29F91174-BEAF-44E5-B689-E1B7DA4E2AFC}" type="pres">
      <dgm:prSet presAssocID="{7ED0D891-373E-4037-A2AB-8B555CB23183}" presName="parentLeftMargin" presStyleLbl="node1" presStyleIdx="3" presStyleCnt="7"/>
      <dgm:spPr/>
    </dgm:pt>
    <dgm:pt modelId="{2E11B03C-6699-4488-9F7C-97ACA71F43B5}" type="pres">
      <dgm:prSet presAssocID="{7ED0D891-373E-4037-A2AB-8B555CB23183}" presName="parentText" presStyleLbl="node1" presStyleIdx="4" presStyleCnt="7" custScaleX="142857">
        <dgm:presLayoutVars>
          <dgm:chMax val="0"/>
          <dgm:bulletEnabled val="1"/>
        </dgm:presLayoutVars>
      </dgm:prSet>
      <dgm:spPr/>
    </dgm:pt>
    <dgm:pt modelId="{676EF806-0155-4184-A394-A6F1147F6D8D}" type="pres">
      <dgm:prSet presAssocID="{7ED0D891-373E-4037-A2AB-8B555CB23183}" presName="negativeSpace" presStyleCnt="0"/>
      <dgm:spPr/>
    </dgm:pt>
    <dgm:pt modelId="{877FAE30-6CE9-46F4-B238-796CB9DD0F27}" type="pres">
      <dgm:prSet presAssocID="{7ED0D891-373E-4037-A2AB-8B555CB23183}" presName="childText" presStyleLbl="conFgAcc1" presStyleIdx="4" presStyleCnt="7">
        <dgm:presLayoutVars>
          <dgm:bulletEnabled val="1"/>
        </dgm:presLayoutVars>
      </dgm:prSet>
      <dgm:spPr/>
    </dgm:pt>
    <dgm:pt modelId="{7B78DDC6-76E2-441D-84D0-C49E58C8921C}" type="pres">
      <dgm:prSet presAssocID="{133F42EB-5066-4AFC-B5ED-2BFC5B331EA4}" presName="spaceBetweenRectangles" presStyleCnt="0"/>
      <dgm:spPr/>
    </dgm:pt>
    <dgm:pt modelId="{0777F647-D4E2-477F-9629-AE70F822D3C3}" type="pres">
      <dgm:prSet presAssocID="{355E1FA5-3480-4031-82E4-FF4B8E4F8C30}" presName="parentLin" presStyleCnt="0"/>
      <dgm:spPr/>
    </dgm:pt>
    <dgm:pt modelId="{7D3CEBBE-BDE0-4E80-AB51-4D600CA18B8B}" type="pres">
      <dgm:prSet presAssocID="{355E1FA5-3480-4031-82E4-FF4B8E4F8C30}" presName="parentLeftMargin" presStyleLbl="node1" presStyleIdx="4" presStyleCnt="7"/>
      <dgm:spPr/>
    </dgm:pt>
    <dgm:pt modelId="{B9DC37D7-77DC-4ECC-BE69-D3E4D58A92CE}" type="pres">
      <dgm:prSet presAssocID="{355E1FA5-3480-4031-82E4-FF4B8E4F8C30}" presName="parentText" presStyleLbl="node1" presStyleIdx="5" presStyleCnt="7" custScaleX="142857">
        <dgm:presLayoutVars>
          <dgm:chMax val="0"/>
          <dgm:bulletEnabled val="1"/>
        </dgm:presLayoutVars>
      </dgm:prSet>
      <dgm:spPr/>
    </dgm:pt>
    <dgm:pt modelId="{5CADD719-503E-4952-B445-1AB0576A3313}" type="pres">
      <dgm:prSet presAssocID="{355E1FA5-3480-4031-82E4-FF4B8E4F8C30}" presName="negativeSpace" presStyleCnt="0"/>
      <dgm:spPr/>
    </dgm:pt>
    <dgm:pt modelId="{058B0D07-7EAE-42F7-A6E9-9A7411B36508}" type="pres">
      <dgm:prSet presAssocID="{355E1FA5-3480-4031-82E4-FF4B8E4F8C30}" presName="childText" presStyleLbl="conFgAcc1" presStyleIdx="5" presStyleCnt="7">
        <dgm:presLayoutVars>
          <dgm:bulletEnabled val="1"/>
        </dgm:presLayoutVars>
      </dgm:prSet>
      <dgm:spPr/>
    </dgm:pt>
    <dgm:pt modelId="{88956981-E5AC-48EF-95AB-12E992CE6C44}" type="pres">
      <dgm:prSet presAssocID="{7AC880B2-1400-4B75-A737-3789B3724062}" presName="spaceBetweenRectangles" presStyleCnt="0"/>
      <dgm:spPr/>
    </dgm:pt>
    <dgm:pt modelId="{D56D4350-5935-4B5F-B39B-445C71154632}" type="pres">
      <dgm:prSet presAssocID="{3DA15F1F-81AF-4721-A9ED-EC46D6D5882F}" presName="parentLin" presStyleCnt="0"/>
      <dgm:spPr/>
    </dgm:pt>
    <dgm:pt modelId="{B3CDA690-F19E-4DAD-9711-275D6AF7941F}" type="pres">
      <dgm:prSet presAssocID="{3DA15F1F-81AF-4721-A9ED-EC46D6D5882F}" presName="parentLeftMargin" presStyleLbl="node1" presStyleIdx="5" presStyleCnt="7"/>
      <dgm:spPr/>
    </dgm:pt>
    <dgm:pt modelId="{F61F8776-970E-4F0C-8C57-03173124832E}" type="pres">
      <dgm:prSet presAssocID="{3DA15F1F-81AF-4721-A9ED-EC46D6D5882F}" presName="parentText" presStyleLbl="node1" presStyleIdx="6" presStyleCnt="7" custScaleX="142857" custScaleY="145690">
        <dgm:presLayoutVars>
          <dgm:chMax val="0"/>
          <dgm:bulletEnabled val="1"/>
        </dgm:presLayoutVars>
      </dgm:prSet>
      <dgm:spPr/>
    </dgm:pt>
    <dgm:pt modelId="{2BFA145C-78F6-483A-B5CD-C3C6CA9738F5}" type="pres">
      <dgm:prSet presAssocID="{3DA15F1F-81AF-4721-A9ED-EC46D6D5882F}" presName="negativeSpace" presStyleCnt="0"/>
      <dgm:spPr/>
    </dgm:pt>
    <dgm:pt modelId="{E27FBDFE-903D-4A6C-9C51-FFDB1CB3B412}" type="pres">
      <dgm:prSet presAssocID="{3DA15F1F-81AF-4721-A9ED-EC46D6D5882F}" presName="childText" presStyleLbl="conFgAcc1" presStyleIdx="6" presStyleCnt="7">
        <dgm:presLayoutVars>
          <dgm:bulletEnabled val="1"/>
        </dgm:presLayoutVars>
      </dgm:prSet>
      <dgm:spPr/>
    </dgm:pt>
  </dgm:ptLst>
  <dgm:cxnLst>
    <dgm:cxn modelId="{75D0D312-1319-469E-8390-0A83A03FBC5F}" type="presOf" srcId="{B767C84B-37A3-412E-BA55-FD9CC9C7F857}" destId="{1D4AF30A-BD46-4BC6-8CBA-14D2E84ABD14}" srcOrd="0" destOrd="0" presId="urn:microsoft.com/office/officeart/2005/8/layout/list1"/>
    <dgm:cxn modelId="{E30C6716-4A19-4DF9-8C58-E4DE7EA23DDF}" type="presOf" srcId="{A928E1AE-B347-4363-86C8-13325EDBBC9C}" destId="{ABFB2D94-BB45-4564-A785-7164F503E40F}" srcOrd="0" destOrd="0" presId="urn:microsoft.com/office/officeart/2005/8/layout/list1"/>
    <dgm:cxn modelId="{163E521A-FE54-408B-AF71-7CF53F1EE569}" type="presOf" srcId="{B767C84B-37A3-412E-BA55-FD9CC9C7F857}" destId="{3EF3495B-321F-4368-89B2-541FFA7CBD6B}" srcOrd="1" destOrd="0" presId="urn:microsoft.com/office/officeart/2005/8/layout/list1"/>
    <dgm:cxn modelId="{0037F91C-2099-4E9E-97BF-5F318DB55F92}" srcId="{F866CEB2-E40A-4716-B684-E3F050497BB1}" destId="{5E4EA33F-DDAB-4E4A-BB10-C24165B94DEA}" srcOrd="1" destOrd="0" parTransId="{E96590BD-1E98-4400-A24C-89B8736BF373}" sibTransId="{B228F195-7E91-45A7-8E70-26C01FC6666E}"/>
    <dgm:cxn modelId="{52C2441D-9250-409F-80F2-D7734F901C9D}" srcId="{F866CEB2-E40A-4716-B684-E3F050497BB1}" destId="{355E1FA5-3480-4031-82E4-FF4B8E4F8C30}" srcOrd="5" destOrd="0" parTransId="{2B4C7FCD-2751-4040-A1D5-56C104377931}" sibTransId="{7AC880B2-1400-4B75-A737-3789B3724062}"/>
    <dgm:cxn modelId="{FF7F901F-0AAD-4A7A-B8B0-BA32D6877207}" type="presOf" srcId="{5004B62B-B481-4124-9309-0B8C6D274026}" destId="{CB51185E-122D-4184-9F7D-A3C2CCB5095D}" srcOrd="1" destOrd="0" presId="urn:microsoft.com/office/officeart/2005/8/layout/list1"/>
    <dgm:cxn modelId="{4A985621-F1F3-47FA-947F-A3603CE31C57}" type="presOf" srcId="{F866CEB2-E40A-4716-B684-E3F050497BB1}" destId="{7FB5029D-AAF5-441F-B340-5DE66D9EEF2A}" srcOrd="0" destOrd="0" presId="urn:microsoft.com/office/officeart/2005/8/layout/list1"/>
    <dgm:cxn modelId="{375EAF37-3E21-4922-9B5F-46B188BBFB40}" type="presOf" srcId="{3DA15F1F-81AF-4721-A9ED-EC46D6D5882F}" destId="{B3CDA690-F19E-4DAD-9711-275D6AF7941F}" srcOrd="0" destOrd="0" presId="urn:microsoft.com/office/officeart/2005/8/layout/list1"/>
    <dgm:cxn modelId="{8F5CEF3C-4DD1-44BC-AB07-49AA23EC416B}" srcId="{F866CEB2-E40A-4716-B684-E3F050497BB1}" destId="{B767C84B-37A3-412E-BA55-FD9CC9C7F857}" srcOrd="3" destOrd="0" parTransId="{3E1E8881-D0F3-418E-8D36-05E74331045F}" sibTransId="{066408F6-1BE1-4B32-AA46-04B76C17F546}"/>
    <dgm:cxn modelId="{3544A65B-4D58-44D8-B36F-D88BCBE8B115}" type="presOf" srcId="{5E4EA33F-DDAB-4E4A-BB10-C24165B94DEA}" destId="{B8979141-A24E-45CB-ACA8-7B86D1735416}" srcOrd="0" destOrd="0" presId="urn:microsoft.com/office/officeart/2005/8/layout/list1"/>
    <dgm:cxn modelId="{2231EF5F-F8D5-4E0C-8388-0A26406365DE}" srcId="{F866CEB2-E40A-4716-B684-E3F050497BB1}" destId="{5004B62B-B481-4124-9309-0B8C6D274026}" srcOrd="2" destOrd="0" parTransId="{581AA3CD-DAB2-449A-A58D-7981349BDB08}" sibTransId="{E3908D20-EED3-4D85-93D6-0CC4CFE8BE7A}"/>
    <dgm:cxn modelId="{06A2047E-8DCD-4969-8BED-5B0E1E6CD4C8}" type="presOf" srcId="{7ED0D891-373E-4037-A2AB-8B555CB23183}" destId="{29F91174-BEAF-44E5-B689-E1B7DA4E2AFC}" srcOrd="0" destOrd="0" presId="urn:microsoft.com/office/officeart/2005/8/layout/list1"/>
    <dgm:cxn modelId="{B8C6E584-709A-4D5F-A635-AFCB4747AD94}" type="presOf" srcId="{7ED0D891-373E-4037-A2AB-8B555CB23183}" destId="{2E11B03C-6699-4488-9F7C-97ACA71F43B5}" srcOrd="1" destOrd="0" presId="urn:microsoft.com/office/officeart/2005/8/layout/list1"/>
    <dgm:cxn modelId="{0B8DA786-5DB1-4454-8CF7-75A64ED51638}" type="presOf" srcId="{3DA15F1F-81AF-4721-A9ED-EC46D6D5882F}" destId="{F61F8776-970E-4F0C-8C57-03173124832E}" srcOrd="1" destOrd="0" presId="urn:microsoft.com/office/officeart/2005/8/layout/list1"/>
    <dgm:cxn modelId="{88F41792-1512-4C7B-88CA-CF92FB52F3F9}" type="presOf" srcId="{A928E1AE-B347-4363-86C8-13325EDBBC9C}" destId="{2AA80DA5-3069-4CAB-B7F4-D6918477E78B}" srcOrd="1" destOrd="0" presId="urn:microsoft.com/office/officeart/2005/8/layout/list1"/>
    <dgm:cxn modelId="{0031D399-B1EE-40AD-BD19-A1A38E2E7B48}" srcId="{F866CEB2-E40A-4716-B684-E3F050497BB1}" destId="{7ED0D891-373E-4037-A2AB-8B555CB23183}" srcOrd="4" destOrd="0" parTransId="{DE24B148-4894-49CB-A4F0-3CAA8DA54958}" sibTransId="{133F42EB-5066-4AFC-B5ED-2BFC5B331EA4}"/>
    <dgm:cxn modelId="{7E1ADA99-D854-4A93-ABCD-7EE9E939D5FE}" srcId="{F866CEB2-E40A-4716-B684-E3F050497BB1}" destId="{3DA15F1F-81AF-4721-A9ED-EC46D6D5882F}" srcOrd="6" destOrd="0" parTransId="{7D873EDB-2A4A-4C1B-8E38-C3F6FE3160A9}" sibTransId="{9DA40D12-D1DB-42A7-A3DE-276A48B49AED}"/>
    <dgm:cxn modelId="{0A8202A1-4115-4721-8CD1-973DDFFA0610}" type="presOf" srcId="{5E4EA33F-DDAB-4E4A-BB10-C24165B94DEA}" destId="{57D630AC-8CF8-4391-9692-392B49D44D8F}" srcOrd="1" destOrd="0" presId="urn:microsoft.com/office/officeart/2005/8/layout/list1"/>
    <dgm:cxn modelId="{9D52B0AA-6393-49C0-9D4A-6E23E0884F80}" type="presOf" srcId="{5004B62B-B481-4124-9309-0B8C6D274026}" destId="{F948C75B-AC5E-46BC-9E91-88B597EDEA83}" srcOrd="0" destOrd="0" presId="urn:microsoft.com/office/officeart/2005/8/layout/list1"/>
    <dgm:cxn modelId="{292099C1-F8B5-4AC3-B321-090CA4733F76}" type="presOf" srcId="{355E1FA5-3480-4031-82E4-FF4B8E4F8C30}" destId="{B9DC37D7-77DC-4ECC-BE69-D3E4D58A92CE}" srcOrd="1" destOrd="0" presId="urn:microsoft.com/office/officeart/2005/8/layout/list1"/>
    <dgm:cxn modelId="{EB4D4FDD-BAF4-45CC-A4BC-298082BB18F3}" type="presOf" srcId="{355E1FA5-3480-4031-82E4-FF4B8E4F8C30}" destId="{7D3CEBBE-BDE0-4E80-AB51-4D600CA18B8B}" srcOrd="0" destOrd="0" presId="urn:microsoft.com/office/officeart/2005/8/layout/list1"/>
    <dgm:cxn modelId="{456F17F2-8403-4C1E-9231-A393DE7D5B2D}" srcId="{F866CEB2-E40A-4716-B684-E3F050497BB1}" destId="{A928E1AE-B347-4363-86C8-13325EDBBC9C}" srcOrd="0" destOrd="0" parTransId="{3630D6D6-EF71-4752-B866-4881D25CBD46}" sibTransId="{06F56E2F-BFAB-44F2-96D4-063A2229390C}"/>
    <dgm:cxn modelId="{99612F95-7AB2-4343-AD5A-5B0A85429EFA}" type="presParOf" srcId="{7FB5029D-AAF5-441F-B340-5DE66D9EEF2A}" destId="{260714DA-46CA-4380-9256-E2C70B3AAA4F}" srcOrd="0" destOrd="0" presId="urn:microsoft.com/office/officeart/2005/8/layout/list1"/>
    <dgm:cxn modelId="{EA2DD153-AD42-491F-B9F8-22591F6EC638}" type="presParOf" srcId="{260714DA-46CA-4380-9256-E2C70B3AAA4F}" destId="{ABFB2D94-BB45-4564-A785-7164F503E40F}" srcOrd="0" destOrd="0" presId="urn:microsoft.com/office/officeart/2005/8/layout/list1"/>
    <dgm:cxn modelId="{274CA226-72AB-441F-A7B3-E910FA47456F}" type="presParOf" srcId="{260714DA-46CA-4380-9256-E2C70B3AAA4F}" destId="{2AA80DA5-3069-4CAB-B7F4-D6918477E78B}" srcOrd="1" destOrd="0" presId="urn:microsoft.com/office/officeart/2005/8/layout/list1"/>
    <dgm:cxn modelId="{671365FD-670C-4211-994B-52EC1F9C3216}" type="presParOf" srcId="{7FB5029D-AAF5-441F-B340-5DE66D9EEF2A}" destId="{C9E66F97-8EAC-4301-A39D-C3E5E648645E}" srcOrd="1" destOrd="0" presId="urn:microsoft.com/office/officeart/2005/8/layout/list1"/>
    <dgm:cxn modelId="{9F19DEAD-1FF4-44D2-9DE5-8FA8FBFF8359}" type="presParOf" srcId="{7FB5029D-AAF5-441F-B340-5DE66D9EEF2A}" destId="{DA7BA370-7DB6-4AD2-B4CD-DE208161E4B4}" srcOrd="2" destOrd="0" presId="urn:microsoft.com/office/officeart/2005/8/layout/list1"/>
    <dgm:cxn modelId="{E40EBB7A-F4FB-4B5A-9428-903FBCB9C328}" type="presParOf" srcId="{7FB5029D-AAF5-441F-B340-5DE66D9EEF2A}" destId="{0E5EC1CA-277D-4238-B31E-AA0F60441DE5}" srcOrd="3" destOrd="0" presId="urn:microsoft.com/office/officeart/2005/8/layout/list1"/>
    <dgm:cxn modelId="{5DC8C808-2239-45B3-9819-BE5B9DAB9BE2}" type="presParOf" srcId="{7FB5029D-AAF5-441F-B340-5DE66D9EEF2A}" destId="{558EA089-AD7C-4910-9930-26E29F404B03}" srcOrd="4" destOrd="0" presId="urn:microsoft.com/office/officeart/2005/8/layout/list1"/>
    <dgm:cxn modelId="{638937EF-0AD4-459A-AB08-D05324239CD0}" type="presParOf" srcId="{558EA089-AD7C-4910-9930-26E29F404B03}" destId="{B8979141-A24E-45CB-ACA8-7B86D1735416}" srcOrd="0" destOrd="0" presId="urn:microsoft.com/office/officeart/2005/8/layout/list1"/>
    <dgm:cxn modelId="{FBB4C5E1-B4E9-4D84-A144-721C3A0C55BF}" type="presParOf" srcId="{558EA089-AD7C-4910-9930-26E29F404B03}" destId="{57D630AC-8CF8-4391-9692-392B49D44D8F}" srcOrd="1" destOrd="0" presId="urn:microsoft.com/office/officeart/2005/8/layout/list1"/>
    <dgm:cxn modelId="{856FBF96-0F26-4713-95BD-70F835AE7655}" type="presParOf" srcId="{7FB5029D-AAF5-441F-B340-5DE66D9EEF2A}" destId="{A5F58812-E22A-44EC-9686-07157D44CD74}" srcOrd="5" destOrd="0" presId="urn:microsoft.com/office/officeart/2005/8/layout/list1"/>
    <dgm:cxn modelId="{BC34D673-8179-4F25-8DC2-564491538513}" type="presParOf" srcId="{7FB5029D-AAF5-441F-B340-5DE66D9EEF2A}" destId="{1B19843A-5139-478D-BD57-8252EFDC23FB}" srcOrd="6" destOrd="0" presId="urn:microsoft.com/office/officeart/2005/8/layout/list1"/>
    <dgm:cxn modelId="{484DB319-70EB-40A1-9FB4-971645B724B9}" type="presParOf" srcId="{7FB5029D-AAF5-441F-B340-5DE66D9EEF2A}" destId="{78BED838-03E9-423F-93D1-49C04FFC84CA}" srcOrd="7" destOrd="0" presId="urn:microsoft.com/office/officeart/2005/8/layout/list1"/>
    <dgm:cxn modelId="{BC8DEBD4-231E-4337-A439-D65A8ABCFC11}" type="presParOf" srcId="{7FB5029D-AAF5-441F-B340-5DE66D9EEF2A}" destId="{01DC688D-A1CD-4972-AE57-F130F57628CC}" srcOrd="8" destOrd="0" presId="urn:microsoft.com/office/officeart/2005/8/layout/list1"/>
    <dgm:cxn modelId="{09BAB483-F59A-4CA7-B22C-8CFC33280DED}" type="presParOf" srcId="{01DC688D-A1CD-4972-AE57-F130F57628CC}" destId="{F948C75B-AC5E-46BC-9E91-88B597EDEA83}" srcOrd="0" destOrd="0" presId="urn:microsoft.com/office/officeart/2005/8/layout/list1"/>
    <dgm:cxn modelId="{B129D516-19EB-4914-9A3D-2237E88E6910}" type="presParOf" srcId="{01DC688D-A1CD-4972-AE57-F130F57628CC}" destId="{CB51185E-122D-4184-9F7D-A3C2CCB5095D}" srcOrd="1" destOrd="0" presId="urn:microsoft.com/office/officeart/2005/8/layout/list1"/>
    <dgm:cxn modelId="{E90D7886-A3BD-469F-893B-38AB3C42007D}" type="presParOf" srcId="{7FB5029D-AAF5-441F-B340-5DE66D9EEF2A}" destId="{D3D81028-A39D-4091-8D35-0C24D32CFD50}" srcOrd="9" destOrd="0" presId="urn:microsoft.com/office/officeart/2005/8/layout/list1"/>
    <dgm:cxn modelId="{55E31FBB-AF83-4229-AA0A-1842E079AA99}" type="presParOf" srcId="{7FB5029D-AAF5-441F-B340-5DE66D9EEF2A}" destId="{8D06C1D6-8FB3-487D-B453-DE7268EE0BDC}" srcOrd="10" destOrd="0" presId="urn:microsoft.com/office/officeart/2005/8/layout/list1"/>
    <dgm:cxn modelId="{E5E68EED-B2FF-4D14-A882-A63221363157}" type="presParOf" srcId="{7FB5029D-AAF5-441F-B340-5DE66D9EEF2A}" destId="{BBB6E1DA-B331-4224-BFF3-389818194DDD}" srcOrd="11" destOrd="0" presId="urn:microsoft.com/office/officeart/2005/8/layout/list1"/>
    <dgm:cxn modelId="{309D3BAF-7A25-4A79-AC59-1E133484673E}" type="presParOf" srcId="{7FB5029D-AAF5-441F-B340-5DE66D9EEF2A}" destId="{5DE4087C-22EE-437F-8343-18B5F13DD379}" srcOrd="12" destOrd="0" presId="urn:microsoft.com/office/officeart/2005/8/layout/list1"/>
    <dgm:cxn modelId="{A32CDFC5-F438-49CF-9F3D-9807DC31DE13}" type="presParOf" srcId="{5DE4087C-22EE-437F-8343-18B5F13DD379}" destId="{1D4AF30A-BD46-4BC6-8CBA-14D2E84ABD14}" srcOrd="0" destOrd="0" presId="urn:microsoft.com/office/officeart/2005/8/layout/list1"/>
    <dgm:cxn modelId="{29AA0DFC-1EBB-47D9-9A0A-27FFA6306F8D}" type="presParOf" srcId="{5DE4087C-22EE-437F-8343-18B5F13DD379}" destId="{3EF3495B-321F-4368-89B2-541FFA7CBD6B}" srcOrd="1" destOrd="0" presId="urn:microsoft.com/office/officeart/2005/8/layout/list1"/>
    <dgm:cxn modelId="{A0C8BFCF-833A-47B1-A8B7-D19112408900}" type="presParOf" srcId="{7FB5029D-AAF5-441F-B340-5DE66D9EEF2A}" destId="{9A696A5C-EF29-466E-8A1A-7298969EF5A1}" srcOrd="13" destOrd="0" presId="urn:microsoft.com/office/officeart/2005/8/layout/list1"/>
    <dgm:cxn modelId="{EFEEBBEA-1320-4BA4-9D13-7B58D279DD37}" type="presParOf" srcId="{7FB5029D-AAF5-441F-B340-5DE66D9EEF2A}" destId="{D3BA1C97-6D1D-4BF2-9459-E2FF09500F47}" srcOrd="14" destOrd="0" presId="urn:microsoft.com/office/officeart/2005/8/layout/list1"/>
    <dgm:cxn modelId="{724C8D58-4BE9-4C3C-BDD7-E2129421463B}" type="presParOf" srcId="{7FB5029D-AAF5-441F-B340-5DE66D9EEF2A}" destId="{7A5DD33E-C48A-4020-875E-62D0FF332345}" srcOrd="15" destOrd="0" presId="urn:microsoft.com/office/officeart/2005/8/layout/list1"/>
    <dgm:cxn modelId="{250C8D53-8477-4A31-9163-0E6CE1B87F19}" type="presParOf" srcId="{7FB5029D-AAF5-441F-B340-5DE66D9EEF2A}" destId="{A2E39920-1A52-411A-B10A-F3E3E194C99F}" srcOrd="16" destOrd="0" presId="urn:microsoft.com/office/officeart/2005/8/layout/list1"/>
    <dgm:cxn modelId="{B6D9B579-652E-4B22-A6B1-C8D9B9AEB578}" type="presParOf" srcId="{A2E39920-1A52-411A-B10A-F3E3E194C99F}" destId="{29F91174-BEAF-44E5-B689-E1B7DA4E2AFC}" srcOrd="0" destOrd="0" presId="urn:microsoft.com/office/officeart/2005/8/layout/list1"/>
    <dgm:cxn modelId="{F044BE5B-E7E1-4B69-A24C-7DC919DCE523}" type="presParOf" srcId="{A2E39920-1A52-411A-B10A-F3E3E194C99F}" destId="{2E11B03C-6699-4488-9F7C-97ACA71F43B5}" srcOrd="1" destOrd="0" presId="urn:microsoft.com/office/officeart/2005/8/layout/list1"/>
    <dgm:cxn modelId="{079D0BC3-40E7-47B1-B162-CBAB2A0BD31D}" type="presParOf" srcId="{7FB5029D-AAF5-441F-B340-5DE66D9EEF2A}" destId="{676EF806-0155-4184-A394-A6F1147F6D8D}" srcOrd="17" destOrd="0" presId="urn:microsoft.com/office/officeart/2005/8/layout/list1"/>
    <dgm:cxn modelId="{89933A51-ACB6-42CE-8A81-B6189F3234B9}" type="presParOf" srcId="{7FB5029D-AAF5-441F-B340-5DE66D9EEF2A}" destId="{877FAE30-6CE9-46F4-B238-796CB9DD0F27}" srcOrd="18" destOrd="0" presId="urn:microsoft.com/office/officeart/2005/8/layout/list1"/>
    <dgm:cxn modelId="{1BDAFB76-DBE9-4DE5-8D7B-FC6D1CF6661B}" type="presParOf" srcId="{7FB5029D-AAF5-441F-B340-5DE66D9EEF2A}" destId="{7B78DDC6-76E2-441D-84D0-C49E58C8921C}" srcOrd="19" destOrd="0" presId="urn:microsoft.com/office/officeart/2005/8/layout/list1"/>
    <dgm:cxn modelId="{73B27E8D-0CB2-4BE6-A07F-C690C2D5ACA5}" type="presParOf" srcId="{7FB5029D-AAF5-441F-B340-5DE66D9EEF2A}" destId="{0777F647-D4E2-477F-9629-AE70F822D3C3}" srcOrd="20" destOrd="0" presId="urn:microsoft.com/office/officeart/2005/8/layout/list1"/>
    <dgm:cxn modelId="{FB0EA503-5791-4474-BD6C-34BE291C269B}" type="presParOf" srcId="{0777F647-D4E2-477F-9629-AE70F822D3C3}" destId="{7D3CEBBE-BDE0-4E80-AB51-4D600CA18B8B}" srcOrd="0" destOrd="0" presId="urn:microsoft.com/office/officeart/2005/8/layout/list1"/>
    <dgm:cxn modelId="{1B7C27C2-4997-4BBC-A437-18E3E2B8B3EB}" type="presParOf" srcId="{0777F647-D4E2-477F-9629-AE70F822D3C3}" destId="{B9DC37D7-77DC-4ECC-BE69-D3E4D58A92CE}" srcOrd="1" destOrd="0" presId="urn:microsoft.com/office/officeart/2005/8/layout/list1"/>
    <dgm:cxn modelId="{62D16A3F-B5EF-42B6-9066-B52F3FC4F017}" type="presParOf" srcId="{7FB5029D-AAF5-441F-B340-5DE66D9EEF2A}" destId="{5CADD719-503E-4952-B445-1AB0576A3313}" srcOrd="21" destOrd="0" presId="urn:microsoft.com/office/officeart/2005/8/layout/list1"/>
    <dgm:cxn modelId="{2702F8CF-0048-45D3-9FB4-4D730854A1FD}" type="presParOf" srcId="{7FB5029D-AAF5-441F-B340-5DE66D9EEF2A}" destId="{058B0D07-7EAE-42F7-A6E9-9A7411B36508}" srcOrd="22" destOrd="0" presId="urn:microsoft.com/office/officeart/2005/8/layout/list1"/>
    <dgm:cxn modelId="{7B69F3F1-7397-43F6-82EE-BA10C5F6D2DD}" type="presParOf" srcId="{7FB5029D-AAF5-441F-B340-5DE66D9EEF2A}" destId="{88956981-E5AC-48EF-95AB-12E992CE6C44}" srcOrd="23" destOrd="0" presId="urn:microsoft.com/office/officeart/2005/8/layout/list1"/>
    <dgm:cxn modelId="{A2EE3CD0-B82C-4A9B-B1F1-8F66D921D405}" type="presParOf" srcId="{7FB5029D-AAF5-441F-B340-5DE66D9EEF2A}" destId="{D56D4350-5935-4B5F-B39B-445C71154632}" srcOrd="24" destOrd="0" presId="urn:microsoft.com/office/officeart/2005/8/layout/list1"/>
    <dgm:cxn modelId="{6AE1EEE5-F286-49A0-A1B8-6A1593D61582}" type="presParOf" srcId="{D56D4350-5935-4B5F-B39B-445C71154632}" destId="{B3CDA690-F19E-4DAD-9711-275D6AF7941F}" srcOrd="0" destOrd="0" presId="urn:microsoft.com/office/officeart/2005/8/layout/list1"/>
    <dgm:cxn modelId="{3CD2D73E-A376-47D1-BA46-A43C2B200E9F}" type="presParOf" srcId="{D56D4350-5935-4B5F-B39B-445C71154632}" destId="{F61F8776-970E-4F0C-8C57-03173124832E}" srcOrd="1" destOrd="0" presId="urn:microsoft.com/office/officeart/2005/8/layout/list1"/>
    <dgm:cxn modelId="{C4C99501-7BE6-4C74-BB9D-CE870690A1B7}" type="presParOf" srcId="{7FB5029D-AAF5-441F-B340-5DE66D9EEF2A}" destId="{2BFA145C-78F6-483A-B5CD-C3C6CA9738F5}" srcOrd="25" destOrd="0" presId="urn:microsoft.com/office/officeart/2005/8/layout/list1"/>
    <dgm:cxn modelId="{6AFAA726-55D7-4B54-BB85-F3DA545BEAEB}" type="presParOf" srcId="{7FB5029D-AAF5-441F-B340-5DE66D9EEF2A}" destId="{E27FBDFE-903D-4A6C-9C51-FFDB1CB3B412}" srcOrd="2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66CEB2-E40A-4716-B684-E3F050497BB1}"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s-PE"/>
        </a:p>
      </dgm:t>
    </dgm:pt>
    <dgm:pt modelId="{A928E1AE-B347-4363-86C8-13325EDBBC9C}">
      <dgm:prSet phldrT="[Texto]" custT="1"/>
      <dgm:spPr>
        <a:solidFill>
          <a:srgbClr val="FFFFCC"/>
        </a:solidFill>
      </dgm:spPr>
      <dgm:t>
        <a:bodyPr/>
        <a:lstStyle/>
        <a:p>
          <a:r>
            <a:rPr lang="es-PE" sz="2000" b="1" dirty="0">
              <a:solidFill>
                <a:schemeClr val="tx1"/>
              </a:solidFill>
              <a:latin typeface="+mj-lt"/>
            </a:rPr>
            <a:t>- </a:t>
          </a:r>
          <a:r>
            <a:rPr lang="es-PE" sz="2000" b="1" dirty="0">
              <a:solidFill>
                <a:srgbClr val="FF0000"/>
              </a:solidFill>
              <a:latin typeface="Franklin Gothic Medium" pitchFamily="34" charset="0"/>
            </a:rPr>
            <a:t>Artículo 25 </a:t>
          </a:r>
          <a:r>
            <a:rPr lang="es-PE" sz="2000" b="1" dirty="0">
              <a:solidFill>
                <a:schemeClr val="tx1"/>
              </a:solidFill>
              <a:latin typeface="Franklin Gothic Medium" pitchFamily="34" charset="0"/>
            </a:rPr>
            <a:t>de la Convención de Nassau</a:t>
          </a:r>
          <a:endParaRPr lang="es-PE" sz="2000" b="1" dirty="0">
            <a:solidFill>
              <a:schemeClr val="tx1"/>
            </a:solidFill>
          </a:endParaRPr>
        </a:p>
      </dgm:t>
    </dgm:pt>
    <dgm:pt modelId="{3630D6D6-EF71-4752-B866-4881D25CBD46}" type="parTrans" cxnId="{456F17F2-8403-4C1E-9231-A393DE7D5B2D}">
      <dgm:prSet/>
      <dgm:spPr/>
      <dgm:t>
        <a:bodyPr/>
        <a:lstStyle/>
        <a:p>
          <a:endParaRPr lang="es-PE"/>
        </a:p>
      </dgm:t>
    </dgm:pt>
    <dgm:pt modelId="{06F56E2F-BFAB-44F2-96D4-063A2229390C}" type="sibTrans" cxnId="{456F17F2-8403-4C1E-9231-A393DE7D5B2D}">
      <dgm:prSet/>
      <dgm:spPr/>
      <dgm:t>
        <a:bodyPr/>
        <a:lstStyle/>
        <a:p>
          <a:endParaRPr lang="es-PE"/>
        </a:p>
      </dgm:t>
    </dgm:pt>
    <dgm:pt modelId="{5E4EA33F-DDAB-4E4A-BB10-C24165B94DEA}">
      <dgm:prSet phldrT="[Texto]" custT="1"/>
      <dgm:spPr>
        <a:solidFill>
          <a:srgbClr val="FFFFCC"/>
        </a:solidFill>
      </dgm:spPr>
      <dgm:t>
        <a:bodyPr/>
        <a:lstStyle/>
        <a:p>
          <a:pPr algn="just"/>
          <a:r>
            <a:rPr lang="es-PE" sz="2000" b="1" dirty="0">
              <a:solidFill>
                <a:schemeClr val="tx1"/>
              </a:solidFill>
              <a:latin typeface="+mj-lt"/>
            </a:rPr>
            <a:t>- </a:t>
          </a:r>
          <a:r>
            <a:rPr lang="es-PE" sz="2000" b="1" dirty="0">
              <a:solidFill>
                <a:srgbClr val="FF0000"/>
              </a:solidFill>
              <a:latin typeface="Franklin Gothic Medium" pitchFamily="34" charset="0"/>
            </a:rPr>
            <a:t>Artículo 7.13 </a:t>
          </a:r>
          <a:r>
            <a:rPr lang="es-PE" sz="2000" b="1" dirty="0">
              <a:solidFill>
                <a:schemeClr val="tx1"/>
              </a:solidFill>
              <a:latin typeface="Franklin Gothic Medium" pitchFamily="34" charset="0"/>
            </a:rPr>
            <a:t>de la Convención de Viena Contra el Tráfico Ilícito de Estupefacientes y Sustancias Sicotrópicas.</a:t>
          </a:r>
          <a:endParaRPr lang="es-PE" sz="2000" b="1" dirty="0">
            <a:solidFill>
              <a:schemeClr val="tx1"/>
            </a:solidFill>
          </a:endParaRPr>
        </a:p>
      </dgm:t>
    </dgm:pt>
    <dgm:pt modelId="{E96590BD-1E98-4400-A24C-89B8736BF373}" type="parTrans" cxnId="{0037F91C-2099-4E9E-97BF-5F318DB55F92}">
      <dgm:prSet/>
      <dgm:spPr/>
      <dgm:t>
        <a:bodyPr/>
        <a:lstStyle/>
        <a:p>
          <a:endParaRPr lang="es-PE"/>
        </a:p>
      </dgm:t>
    </dgm:pt>
    <dgm:pt modelId="{B228F195-7E91-45A7-8E70-26C01FC6666E}" type="sibTrans" cxnId="{0037F91C-2099-4E9E-97BF-5F318DB55F92}">
      <dgm:prSet/>
      <dgm:spPr/>
      <dgm:t>
        <a:bodyPr/>
        <a:lstStyle/>
        <a:p>
          <a:endParaRPr lang="es-PE"/>
        </a:p>
      </dgm:t>
    </dgm:pt>
    <dgm:pt modelId="{5004B62B-B481-4124-9309-0B8C6D274026}">
      <dgm:prSet phldrT="[Texto]" custT="1"/>
      <dgm:spPr>
        <a:solidFill>
          <a:srgbClr val="FFFFCC"/>
        </a:solidFill>
      </dgm:spPr>
      <dgm:t>
        <a:bodyPr/>
        <a:lstStyle/>
        <a:p>
          <a:pPr algn="just"/>
          <a:r>
            <a:rPr lang="es-PE" sz="2000" b="1" dirty="0">
              <a:solidFill>
                <a:schemeClr val="tx1"/>
              </a:solidFill>
              <a:latin typeface="+mj-lt"/>
            </a:rPr>
            <a:t>- </a:t>
          </a:r>
          <a:r>
            <a:rPr lang="es-PE" sz="2000" b="1" dirty="0">
              <a:solidFill>
                <a:srgbClr val="FF0000"/>
              </a:solidFill>
              <a:latin typeface="Franklin Gothic Medium" pitchFamily="34" charset="0"/>
            </a:rPr>
            <a:t>Artículo 18.19 </a:t>
          </a:r>
          <a:r>
            <a:rPr lang="es-PE" sz="2000" b="1" dirty="0">
              <a:solidFill>
                <a:schemeClr val="tx1"/>
              </a:solidFill>
              <a:latin typeface="Franklin Gothic Medium" pitchFamily="34" charset="0"/>
            </a:rPr>
            <a:t>de la Convención de las Naciones Unidas  contra la Delincuencia organizada Trasnacional</a:t>
          </a:r>
          <a:endParaRPr lang="es-PE" sz="2000" b="1" dirty="0">
            <a:solidFill>
              <a:schemeClr val="tx1"/>
            </a:solidFill>
          </a:endParaRPr>
        </a:p>
      </dgm:t>
    </dgm:pt>
    <dgm:pt modelId="{581AA3CD-DAB2-449A-A58D-7981349BDB08}" type="parTrans" cxnId="{2231EF5F-F8D5-4E0C-8388-0A26406365DE}">
      <dgm:prSet/>
      <dgm:spPr/>
      <dgm:t>
        <a:bodyPr/>
        <a:lstStyle/>
        <a:p>
          <a:endParaRPr lang="es-PE"/>
        </a:p>
      </dgm:t>
    </dgm:pt>
    <dgm:pt modelId="{E3908D20-EED3-4D85-93D6-0CC4CFE8BE7A}" type="sibTrans" cxnId="{2231EF5F-F8D5-4E0C-8388-0A26406365DE}">
      <dgm:prSet/>
      <dgm:spPr/>
      <dgm:t>
        <a:bodyPr/>
        <a:lstStyle/>
        <a:p>
          <a:endParaRPr lang="es-PE"/>
        </a:p>
      </dgm:t>
    </dgm:pt>
    <dgm:pt modelId="{B767C84B-37A3-412E-BA55-FD9CC9C7F857}">
      <dgm:prSet phldrT="[Texto]" custT="1"/>
      <dgm:spPr>
        <a:solidFill>
          <a:srgbClr val="FFFFCC"/>
        </a:solidFill>
      </dgm:spPr>
      <dgm:t>
        <a:bodyPr/>
        <a:lstStyle/>
        <a:p>
          <a:pPr algn="just"/>
          <a:r>
            <a:rPr lang="es-PE" sz="2000" b="1" dirty="0">
              <a:solidFill>
                <a:schemeClr val="tx1"/>
              </a:solidFill>
              <a:latin typeface="+mj-lt"/>
            </a:rPr>
            <a:t>- </a:t>
          </a:r>
          <a:r>
            <a:rPr lang="es-PE" sz="2000" b="1" dirty="0">
              <a:solidFill>
                <a:srgbClr val="FF0000"/>
              </a:solidFill>
              <a:latin typeface="Franklin Gothic Medium" pitchFamily="34" charset="0"/>
            </a:rPr>
            <a:t>Artículo 46.19 </a:t>
          </a:r>
          <a:r>
            <a:rPr lang="es-PE" sz="2000" b="1" dirty="0">
              <a:solidFill>
                <a:schemeClr val="tx1"/>
              </a:solidFill>
              <a:latin typeface="Franklin Gothic Medium" pitchFamily="34" charset="0"/>
            </a:rPr>
            <a:t>de la Convención de las Naciones Unidas contra la Corrupción</a:t>
          </a:r>
          <a:endParaRPr lang="es-PE" sz="2000" b="1" dirty="0">
            <a:solidFill>
              <a:schemeClr val="tx1"/>
            </a:solidFill>
          </a:endParaRPr>
        </a:p>
      </dgm:t>
    </dgm:pt>
    <dgm:pt modelId="{3E1E8881-D0F3-418E-8D36-05E74331045F}" type="parTrans" cxnId="{8F5CEF3C-4DD1-44BC-AB07-49AA23EC416B}">
      <dgm:prSet/>
      <dgm:spPr/>
      <dgm:t>
        <a:bodyPr/>
        <a:lstStyle/>
        <a:p>
          <a:endParaRPr lang="es-PE"/>
        </a:p>
      </dgm:t>
    </dgm:pt>
    <dgm:pt modelId="{066408F6-1BE1-4B32-AA46-04B76C17F546}" type="sibTrans" cxnId="{8F5CEF3C-4DD1-44BC-AB07-49AA23EC416B}">
      <dgm:prSet/>
      <dgm:spPr/>
      <dgm:t>
        <a:bodyPr/>
        <a:lstStyle/>
        <a:p>
          <a:endParaRPr lang="es-PE"/>
        </a:p>
      </dgm:t>
    </dgm:pt>
    <dgm:pt modelId="{7FB5029D-AAF5-441F-B340-5DE66D9EEF2A}" type="pres">
      <dgm:prSet presAssocID="{F866CEB2-E40A-4716-B684-E3F050497BB1}" presName="linear" presStyleCnt="0">
        <dgm:presLayoutVars>
          <dgm:dir/>
          <dgm:animLvl val="lvl"/>
          <dgm:resizeHandles val="exact"/>
        </dgm:presLayoutVars>
      </dgm:prSet>
      <dgm:spPr/>
    </dgm:pt>
    <dgm:pt modelId="{260714DA-46CA-4380-9256-E2C70B3AAA4F}" type="pres">
      <dgm:prSet presAssocID="{A928E1AE-B347-4363-86C8-13325EDBBC9C}" presName="parentLin" presStyleCnt="0"/>
      <dgm:spPr/>
    </dgm:pt>
    <dgm:pt modelId="{ABFB2D94-BB45-4564-A785-7164F503E40F}" type="pres">
      <dgm:prSet presAssocID="{A928E1AE-B347-4363-86C8-13325EDBBC9C}" presName="parentLeftMargin" presStyleLbl="node1" presStyleIdx="0" presStyleCnt="4"/>
      <dgm:spPr/>
    </dgm:pt>
    <dgm:pt modelId="{2AA80DA5-3069-4CAB-B7F4-D6918477E78B}" type="pres">
      <dgm:prSet presAssocID="{A928E1AE-B347-4363-86C8-13325EDBBC9C}" presName="parentText" presStyleLbl="node1" presStyleIdx="0" presStyleCnt="4" custScaleX="146579" custScaleY="81025">
        <dgm:presLayoutVars>
          <dgm:chMax val="0"/>
          <dgm:bulletEnabled val="1"/>
        </dgm:presLayoutVars>
      </dgm:prSet>
      <dgm:spPr/>
    </dgm:pt>
    <dgm:pt modelId="{C9E66F97-8EAC-4301-A39D-C3E5E648645E}" type="pres">
      <dgm:prSet presAssocID="{A928E1AE-B347-4363-86C8-13325EDBBC9C}" presName="negativeSpace" presStyleCnt="0"/>
      <dgm:spPr/>
    </dgm:pt>
    <dgm:pt modelId="{DA7BA370-7DB6-4AD2-B4CD-DE208161E4B4}" type="pres">
      <dgm:prSet presAssocID="{A928E1AE-B347-4363-86C8-13325EDBBC9C}" presName="childText" presStyleLbl="conFgAcc1" presStyleIdx="0" presStyleCnt="4">
        <dgm:presLayoutVars>
          <dgm:bulletEnabled val="1"/>
        </dgm:presLayoutVars>
      </dgm:prSet>
      <dgm:spPr/>
    </dgm:pt>
    <dgm:pt modelId="{0E5EC1CA-277D-4238-B31E-AA0F60441DE5}" type="pres">
      <dgm:prSet presAssocID="{06F56E2F-BFAB-44F2-96D4-063A2229390C}" presName="spaceBetweenRectangles" presStyleCnt="0"/>
      <dgm:spPr/>
    </dgm:pt>
    <dgm:pt modelId="{558EA089-AD7C-4910-9930-26E29F404B03}" type="pres">
      <dgm:prSet presAssocID="{5E4EA33F-DDAB-4E4A-BB10-C24165B94DEA}" presName="parentLin" presStyleCnt="0"/>
      <dgm:spPr/>
    </dgm:pt>
    <dgm:pt modelId="{B8979141-A24E-45CB-ACA8-7B86D1735416}" type="pres">
      <dgm:prSet presAssocID="{5E4EA33F-DDAB-4E4A-BB10-C24165B94DEA}" presName="parentLeftMargin" presStyleLbl="node1" presStyleIdx="0" presStyleCnt="4"/>
      <dgm:spPr/>
    </dgm:pt>
    <dgm:pt modelId="{57D630AC-8CF8-4391-9692-392B49D44D8F}" type="pres">
      <dgm:prSet presAssocID="{5E4EA33F-DDAB-4E4A-BB10-C24165B94DEA}" presName="parentText" presStyleLbl="node1" presStyleIdx="1" presStyleCnt="4" custScaleX="141761" custScaleY="106756">
        <dgm:presLayoutVars>
          <dgm:chMax val="0"/>
          <dgm:bulletEnabled val="1"/>
        </dgm:presLayoutVars>
      </dgm:prSet>
      <dgm:spPr/>
    </dgm:pt>
    <dgm:pt modelId="{A5F58812-E22A-44EC-9686-07157D44CD74}" type="pres">
      <dgm:prSet presAssocID="{5E4EA33F-DDAB-4E4A-BB10-C24165B94DEA}" presName="negativeSpace" presStyleCnt="0"/>
      <dgm:spPr/>
    </dgm:pt>
    <dgm:pt modelId="{1B19843A-5139-478D-BD57-8252EFDC23FB}" type="pres">
      <dgm:prSet presAssocID="{5E4EA33F-DDAB-4E4A-BB10-C24165B94DEA}" presName="childText" presStyleLbl="conFgAcc1" presStyleIdx="1" presStyleCnt="4">
        <dgm:presLayoutVars>
          <dgm:bulletEnabled val="1"/>
        </dgm:presLayoutVars>
      </dgm:prSet>
      <dgm:spPr/>
    </dgm:pt>
    <dgm:pt modelId="{78BED838-03E9-423F-93D1-49C04FFC84CA}" type="pres">
      <dgm:prSet presAssocID="{B228F195-7E91-45A7-8E70-26C01FC6666E}" presName="spaceBetweenRectangles" presStyleCnt="0"/>
      <dgm:spPr/>
    </dgm:pt>
    <dgm:pt modelId="{01DC688D-A1CD-4972-AE57-F130F57628CC}" type="pres">
      <dgm:prSet presAssocID="{5004B62B-B481-4124-9309-0B8C6D274026}" presName="parentLin" presStyleCnt="0"/>
      <dgm:spPr/>
    </dgm:pt>
    <dgm:pt modelId="{F948C75B-AC5E-46BC-9E91-88B597EDEA83}" type="pres">
      <dgm:prSet presAssocID="{5004B62B-B481-4124-9309-0B8C6D274026}" presName="parentLeftMargin" presStyleLbl="node1" presStyleIdx="1" presStyleCnt="4"/>
      <dgm:spPr/>
    </dgm:pt>
    <dgm:pt modelId="{CB51185E-122D-4184-9F7D-A3C2CCB5095D}" type="pres">
      <dgm:prSet presAssocID="{5004B62B-B481-4124-9309-0B8C6D274026}" presName="parentText" presStyleLbl="node1" presStyleIdx="2" presStyleCnt="4" custScaleX="136831" custScaleY="120710">
        <dgm:presLayoutVars>
          <dgm:chMax val="0"/>
          <dgm:bulletEnabled val="1"/>
        </dgm:presLayoutVars>
      </dgm:prSet>
      <dgm:spPr/>
    </dgm:pt>
    <dgm:pt modelId="{D3D81028-A39D-4091-8D35-0C24D32CFD50}" type="pres">
      <dgm:prSet presAssocID="{5004B62B-B481-4124-9309-0B8C6D274026}" presName="negativeSpace" presStyleCnt="0"/>
      <dgm:spPr/>
    </dgm:pt>
    <dgm:pt modelId="{8D06C1D6-8FB3-487D-B453-DE7268EE0BDC}" type="pres">
      <dgm:prSet presAssocID="{5004B62B-B481-4124-9309-0B8C6D274026}" presName="childText" presStyleLbl="conFgAcc1" presStyleIdx="2" presStyleCnt="4" custLinFactNeighborY="75641">
        <dgm:presLayoutVars>
          <dgm:bulletEnabled val="1"/>
        </dgm:presLayoutVars>
      </dgm:prSet>
      <dgm:spPr/>
    </dgm:pt>
    <dgm:pt modelId="{BBB6E1DA-B331-4224-BFF3-389818194DDD}" type="pres">
      <dgm:prSet presAssocID="{E3908D20-EED3-4D85-93D6-0CC4CFE8BE7A}" presName="spaceBetweenRectangles" presStyleCnt="0"/>
      <dgm:spPr/>
    </dgm:pt>
    <dgm:pt modelId="{5DE4087C-22EE-437F-8343-18B5F13DD379}" type="pres">
      <dgm:prSet presAssocID="{B767C84B-37A3-412E-BA55-FD9CC9C7F857}" presName="parentLin" presStyleCnt="0"/>
      <dgm:spPr/>
    </dgm:pt>
    <dgm:pt modelId="{1D4AF30A-BD46-4BC6-8CBA-14D2E84ABD14}" type="pres">
      <dgm:prSet presAssocID="{B767C84B-37A3-412E-BA55-FD9CC9C7F857}" presName="parentLeftMargin" presStyleLbl="node1" presStyleIdx="2" presStyleCnt="4"/>
      <dgm:spPr/>
    </dgm:pt>
    <dgm:pt modelId="{3EF3495B-321F-4368-89B2-541FFA7CBD6B}" type="pres">
      <dgm:prSet presAssocID="{B767C84B-37A3-412E-BA55-FD9CC9C7F857}" presName="parentText" presStyleLbl="node1" presStyleIdx="3" presStyleCnt="4" custScaleX="142857">
        <dgm:presLayoutVars>
          <dgm:chMax val="0"/>
          <dgm:bulletEnabled val="1"/>
        </dgm:presLayoutVars>
      </dgm:prSet>
      <dgm:spPr/>
    </dgm:pt>
    <dgm:pt modelId="{9A696A5C-EF29-466E-8A1A-7298969EF5A1}" type="pres">
      <dgm:prSet presAssocID="{B767C84B-37A3-412E-BA55-FD9CC9C7F857}" presName="negativeSpace" presStyleCnt="0"/>
      <dgm:spPr/>
    </dgm:pt>
    <dgm:pt modelId="{D3BA1C97-6D1D-4BF2-9459-E2FF09500F47}" type="pres">
      <dgm:prSet presAssocID="{B767C84B-37A3-412E-BA55-FD9CC9C7F857}" presName="childText" presStyleLbl="conFgAcc1" presStyleIdx="3" presStyleCnt="4">
        <dgm:presLayoutVars>
          <dgm:bulletEnabled val="1"/>
        </dgm:presLayoutVars>
      </dgm:prSet>
      <dgm:spPr/>
    </dgm:pt>
  </dgm:ptLst>
  <dgm:cxnLst>
    <dgm:cxn modelId="{B7B12A19-C834-4697-954F-41EE6CD0872B}" type="presOf" srcId="{B767C84B-37A3-412E-BA55-FD9CC9C7F857}" destId="{3EF3495B-321F-4368-89B2-541FFA7CBD6B}" srcOrd="1" destOrd="0" presId="urn:microsoft.com/office/officeart/2005/8/layout/list1"/>
    <dgm:cxn modelId="{0037F91C-2099-4E9E-97BF-5F318DB55F92}" srcId="{F866CEB2-E40A-4716-B684-E3F050497BB1}" destId="{5E4EA33F-DDAB-4E4A-BB10-C24165B94DEA}" srcOrd="1" destOrd="0" parTransId="{E96590BD-1E98-4400-A24C-89B8736BF373}" sibTransId="{B228F195-7E91-45A7-8E70-26C01FC6666E}"/>
    <dgm:cxn modelId="{A9C1141D-38D9-47BE-8936-05318A4EC6A0}" type="presOf" srcId="{5004B62B-B481-4124-9309-0B8C6D274026}" destId="{F948C75B-AC5E-46BC-9E91-88B597EDEA83}" srcOrd="0" destOrd="0" presId="urn:microsoft.com/office/officeart/2005/8/layout/list1"/>
    <dgm:cxn modelId="{1C7EB129-69BF-4421-9065-656A15E39E50}" type="presOf" srcId="{F866CEB2-E40A-4716-B684-E3F050497BB1}" destId="{7FB5029D-AAF5-441F-B340-5DE66D9EEF2A}" srcOrd="0" destOrd="0" presId="urn:microsoft.com/office/officeart/2005/8/layout/list1"/>
    <dgm:cxn modelId="{8F5CEF3C-4DD1-44BC-AB07-49AA23EC416B}" srcId="{F866CEB2-E40A-4716-B684-E3F050497BB1}" destId="{B767C84B-37A3-412E-BA55-FD9CC9C7F857}" srcOrd="3" destOrd="0" parTransId="{3E1E8881-D0F3-418E-8D36-05E74331045F}" sibTransId="{066408F6-1BE1-4B32-AA46-04B76C17F546}"/>
    <dgm:cxn modelId="{2231EF5F-F8D5-4E0C-8388-0A26406365DE}" srcId="{F866CEB2-E40A-4716-B684-E3F050497BB1}" destId="{5004B62B-B481-4124-9309-0B8C6D274026}" srcOrd="2" destOrd="0" parTransId="{581AA3CD-DAB2-449A-A58D-7981349BDB08}" sibTransId="{E3908D20-EED3-4D85-93D6-0CC4CFE8BE7A}"/>
    <dgm:cxn modelId="{FF50ED68-EB2F-49BB-8A70-551E2E507BD1}" type="presOf" srcId="{5004B62B-B481-4124-9309-0B8C6D274026}" destId="{CB51185E-122D-4184-9F7D-A3C2CCB5095D}" srcOrd="1" destOrd="0" presId="urn:microsoft.com/office/officeart/2005/8/layout/list1"/>
    <dgm:cxn modelId="{84820A83-38E6-4E91-B174-C3DAE9F9AA5A}" type="presOf" srcId="{5E4EA33F-DDAB-4E4A-BB10-C24165B94DEA}" destId="{B8979141-A24E-45CB-ACA8-7B86D1735416}" srcOrd="0" destOrd="0" presId="urn:microsoft.com/office/officeart/2005/8/layout/list1"/>
    <dgm:cxn modelId="{B2DE0D9E-F7B2-4789-BB55-56CC0D7E52B5}" type="presOf" srcId="{A928E1AE-B347-4363-86C8-13325EDBBC9C}" destId="{ABFB2D94-BB45-4564-A785-7164F503E40F}" srcOrd="0" destOrd="0" presId="urn:microsoft.com/office/officeart/2005/8/layout/list1"/>
    <dgm:cxn modelId="{5E1000A2-8FE8-469F-8B9E-DC30324EB6E9}" type="presOf" srcId="{A928E1AE-B347-4363-86C8-13325EDBBC9C}" destId="{2AA80DA5-3069-4CAB-B7F4-D6918477E78B}" srcOrd="1" destOrd="0" presId="urn:microsoft.com/office/officeart/2005/8/layout/list1"/>
    <dgm:cxn modelId="{A1B974DE-8D21-4C50-BE93-526DB123FE6B}" type="presOf" srcId="{B767C84B-37A3-412E-BA55-FD9CC9C7F857}" destId="{1D4AF30A-BD46-4BC6-8CBA-14D2E84ABD14}" srcOrd="0" destOrd="0" presId="urn:microsoft.com/office/officeart/2005/8/layout/list1"/>
    <dgm:cxn modelId="{456F17F2-8403-4C1E-9231-A393DE7D5B2D}" srcId="{F866CEB2-E40A-4716-B684-E3F050497BB1}" destId="{A928E1AE-B347-4363-86C8-13325EDBBC9C}" srcOrd="0" destOrd="0" parTransId="{3630D6D6-EF71-4752-B866-4881D25CBD46}" sibTransId="{06F56E2F-BFAB-44F2-96D4-063A2229390C}"/>
    <dgm:cxn modelId="{12C037F2-9708-4CA8-828F-7F13A1FBC866}" type="presOf" srcId="{5E4EA33F-DDAB-4E4A-BB10-C24165B94DEA}" destId="{57D630AC-8CF8-4391-9692-392B49D44D8F}" srcOrd="1" destOrd="0" presId="urn:microsoft.com/office/officeart/2005/8/layout/list1"/>
    <dgm:cxn modelId="{F5E3F717-B680-4AA8-A08B-B8A669FFA958}" type="presParOf" srcId="{7FB5029D-AAF5-441F-B340-5DE66D9EEF2A}" destId="{260714DA-46CA-4380-9256-E2C70B3AAA4F}" srcOrd="0" destOrd="0" presId="urn:microsoft.com/office/officeart/2005/8/layout/list1"/>
    <dgm:cxn modelId="{F4041B75-F3D6-49D2-86F5-94508BBB8753}" type="presParOf" srcId="{260714DA-46CA-4380-9256-E2C70B3AAA4F}" destId="{ABFB2D94-BB45-4564-A785-7164F503E40F}" srcOrd="0" destOrd="0" presId="urn:microsoft.com/office/officeart/2005/8/layout/list1"/>
    <dgm:cxn modelId="{1F0FF28C-A601-4215-83CF-B905F4EB1F60}" type="presParOf" srcId="{260714DA-46CA-4380-9256-E2C70B3AAA4F}" destId="{2AA80DA5-3069-4CAB-B7F4-D6918477E78B}" srcOrd="1" destOrd="0" presId="urn:microsoft.com/office/officeart/2005/8/layout/list1"/>
    <dgm:cxn modelId="{A4B9941E-ED42-4DFA-A6DD-DC28237776E7}" type="presParOf" srcId="{7FB5029D-AAF5-441F-B340-5DE66D9EEF2A}" destId="{C9E66F97-8EAC-4301-A39D-C3E5E648645E}" srcOrd="1" destOrd="0" presId="urn:microsoft.com/office/officeart/2005/8/layout/list1"/>
    <dgm:cxn modelId="{C469D172-1A35-43F1-A3EE-B9A01BBBF2BD}" type="presParOf" srcId="{7FB5029D-AAF5-441F-B340-5DE66D9EEF2A}" destId="{DA7BA370-7DB6-4AD2-B4CD-DE208161E4B4}" srcOrd="2" destOrd="0" presId="urn:microsoft.com/office/officeart/2005/8/layout/list1"/>
    <dgm:cxn modelId="{2B69A147-419A-4364-9A66-9AFDB371333D}" type="presParOf" srcId="{7FB5029D-AAF5-441F-B340-5DE66D9EEF2A}" destId="{0E5EC1CA-277D-4238-B31E-AA0F60441DE5}" srcOrd="3" destOrd="0" presId="urn:microsoft.com/office/officeart/2005/8/layout/list1"/>
    <dgm:cxn modelId="{C4EFEBA4-C79F-4116-828C-2294CD340FCE}" type="presParOf" srcId="{7FB5029D-AAF5-441F-B340-5DE66D9EEF2A}" destId="{558EA089-AD7C-4910-9930-26E29F404B03}" srcOrd="4" destOrd="0" presId="urn:microsoft.com/office/officeart/2005/8/layout/list1"/>
    <dgm:cxn modelId="{228AD51F-CA9A-44FC-B84B-D34077ACF3A6}" type="presParOf" srcId="{558EA089-AD7C-4910-9930-26E29F404B03}" destId="{B8979141-A24E-45CB-ACA8-7B86D1735416}" srcOrd="0" destOrd="0" presId="urn:microsoft.com/office/officeart/2005/8/layout/list1"/>
    <dgm:cxn modelId="{3C673978-6CC2-4978-9971-D63206E0CC82}" type="presParOf" srcId="{558EA089-AD7C-4910-9930-26E29F404B03}" destId="{57D630AC-8CF8-4391-9692-392B49D44D8F}" srcOrd="1" destOrd="0" presId="urn:microsoft.com/office/officeart/2005/8/layout/list1"/>
    <dgm:cxn modelId="{31AD5B27-939F-45AC-A599-B0A02FB2959A}" type="presParOf" srcId="{7FB5029D-AAF5-441F-B340-5DE66D9EEF2A}" destId="{A5F58812-E22A-44EC-9686-07157D44CD74}" srcOrd="5" destOrd="0" presId="urn:microsoft.com/office/officeart/2005/8/layout/list1"/>
    <dgm:cxn modelId="{491E95EC-F96F-46AB-9FC7-86E4AD11686C}" type="presParOf" srcId="{7FB5029D-AAF5-441F-B340-5DE66D9EEF2A}" destId="{1B19843A-5139-478D-BD57-8252EFDC23FB}" srcOrd="6" destOrd="0" presId="urn:microsoft.com/office/officeart/2005/8/layout/list1"/>
    <dgm:cxn modelId="{97B9ADAC-5396-4C76-B617-C2A9732DCBA3}" type="presParOf" srcId="{7FB5029D-AAF5-441F-B340-5DE66D9EEF2A}" destId="{78BED838-03E9-423F-93D1-49C04FFC84CA}" srcOrd="7" destOrd="0" presId="urn:microsoft.com/office/officeart/2005/8/layout/list1"/>
    <dgm:cxn modelId="{0978477D-BBCA-491F-85EA-0C70AD7CEE76}" type="presParOf" srcId="{7FB5029D-AAF5-441F-B340-5DE66D9EEF2A}" destId="{01DC688D-A1CD-4972-AE57-F130F57628CC}" srcOrd="8" destOrd="0" presId="urn:microsoft.com/office/officeart/2005/8/layout/list1"/>
    <dgm:cxn modelId="{10CA80B0-45CC-4719-ADAC-6FC142FE1F18}" type="presParOf" srcId="{01DC688D-A1CD-4972-AE57-F130F57628CC}" destId="{F948C75B-AC5E-46BC-9E91-88B597EDEA83}" srcOrd="0" destOrd="0" presId="urn:microsoft.com/office/officeart/2005/8/layout/list1"/>
    <dgm:cxn modelId="{1B1AB6EE-2571-43BF-99A9-C89DB5A7A3E6}" type="presParOf" srcId="{01DC688D-A1CD-4972-AE57-F130F57628CC}" destId="{CB51185E-122D-4184-9F7D-A3C2CCB5095D}" srcOrd="1" destOrd="0" presId="urn:microsoft.com/office/officeart/2005/8/layout/list1"/>
    <dgm:cxn modelId="{C8016C07-5FDE-4D71-B44F-4B630636F7AA}" type="presParOf" srcId="{7FB5029D-AAF5-441F-B340-5DE66D9EEF2A}" destId="{D3D81028-A39D-4091-8D35-0C24D32CFD50}" srcOrd="9" destOrd="0" presId="urn:microsoft.com/office/officeart/2005/8/layout/list1"/>
    <dgm:cxn modelId="{88E8C14F-9718-4261-B4E3-A7DE439AFEAC}" type="presParOf" srcId="{7FB5029D-AAF5-441F-B340-5DE66D9EEF2A}" destId="{8D06C1D6-8FB3-487D-B453-DE7268EE0BDC}" srcOrd="10" destOrd="0" presId="urn:microsoft.com/office/officeart/2005/8/layout/list1"/>
    <dgm:cxn modelId="{36F9B4AB-6146-45B7-96BD-009AAB0D5152}" type="presParOf" srcId="{7FB5029D-AAF5-441F-B340-5DE66D9EEF2A}" destId="{BBB6E1DA-B331-4224-BFF3-389818194DDD}" srcOrd="11" destOrd="0" presId="urn:microsoft.com/office/officeart/2005/8/layout/list1"/>
    <dgm:cxn modelId="{7BBB3D94-04E2-47A8-8FBF-2C6F94A1DAD5}" type="presParOf" srcId="{7FB5029D-AAF5-441F-B340-5DE66D9EEF2A}" destId="{5DE4087C-22EE-437F-8343-18B5F13DD379}" srcOrd="12" destOrd="0" presId="urn:microsoft.com/office/officeart/2005/8/layout/list1"/>
    <dgm:cxn modelId="{B1A5E5C6-92D4-4B62-B547-C6473BBE0B7E}" type="presParOf" srcId="{5DE4087C-22EE-437F-8343-18B5F13DD379}" destId="{1D4AF30A-BD46-4BC6-8CBA-14D2E84ABD14}" srcOrd="0" destOrd="0" presId="urn:microsoft.com/office/officeart/2005/8/layout/list1"/>
    <dgm:cxn modelId="{60205310-75F6-4FC3-AE76-54C2378562CC}" type="presParOf" srcId="{5DE4087C-22EE-437F-8343-18B5F13DD379}" destId="{3EF3495B-321F-4368-89B2-541FFA7CBD6B}" srcOrd="1" destOrd="0" presId="urn:microsoft.com/office/officeart/2005/8/layout/list1"/>
    <dgm:cxn modelId="{191CFC7D-8931-4108-8A48-5F087F8A596A}" type="presParOf" srcId="{7FB5029D-AAF5-441F-B340-5DE66D9EEF2A}" destId="{9A696A5C-EF29-466E-8A1A-7298969EF5A1}" srcOrd="13" destOrd="0" presId="urn:microsoft.com/office/officeart/2005/8/layout/list1"/>
    <dgm:cxn modelId="{405CF76A-C79F-4786-ADB6-D96CB39461F7}" type="presParOf" srcId="{7FB5029D-AAF5-441F-B340-5DE66D9EEF2A}" destId="{D3BA1C97-6D1D-4BF2-9459-E2FF09500F47}"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66CEB2-E40A-4716-B684-E3F050497BB1}" type="doc">
      <dgm:prSet loTypeId="urn:microsoft.com/office/officeart/2005/8/layout/list1" loCatId="list" qsTypeId="urn:microsoft.com/office/officeart/2005/8/quickstyle/simple1" qsCatId="simple" csTypeId="urn:microsoft.com/office/officeart/2005/8/colors/accent5_1" csCatId="accent5" phldr="1"/>
      <dgm:spPr/>
      <dgm:t>
        <a:bodyPr/>
        <a:lstStyle/>
        <a:p>
          <a:endParaRPr lang="es-PE"/>
        </a:p>
      </dgm:t>
    </dgm:pt>
    <dgm:pt modelId="{A928E1AE-B347-4363-86C8-13325EDBBC9C}">
      <dgm:prSet phldrT="[Texto]" custT="1"/>
      <dgm:spPr>
        <a:solidFill>
          <a:srgbClr val="FFFFCC"/>
        </a:solidFill>
      </dgm:spPr>
      <dgm:t>
        <a:bodyPr/>
        <a:lstStyle/>
        <a:p>
          <a:pPr algn="just"/>
          <a:r>
            <a:rPr lang="es-PE" sz="2400" b="1" dirty="0">
              <a:solidFill>
                <a:srgbClr val="FF0000"/>
              </a:solidFill>
              <a:latin typeface="+mj-lt"/>
            </a:rPr>
            <a:t>- </a:t>
          </a:r>
          <a:r>
            <a:rPr lang="es-PE" sz="2400" b="1" dirty="0">
              <a:solidFill>
                <a:srgbClr val="FF0000"/>
              </a:solidFill>
            </a:rPr>
            <a:t>Artículo 49 </a:t>
          </a:r>
          <a:r>
            <a:rPr lang="es-PE" sz="2400" b="1" dirty="0">
              <a:solidFill>
                <a:schemeClr val="tx1"/>
              </a:solidFill>
            </a:rPr>
            <a:t>de la Convención de las Naciones Unidas contra la Corrupción</a:t>
          </a:r>
        </a:p>
      </dgm:t>
    </dgm:pt>
    <dgm:pt modelId="{3630D6D6-EF71-4752-B866-4881D25CBD46}" type="parTrans" cxnId="{456F17F2-8403-4C1E-9231-A393DE7D5B2D}">
      <dgm:prSet/>
      <dgm:spPr/>
      <dgm:t>
        <a:bodyPr/>
        <a:lstStyle/>
        <a:p>
          <a:endParaRPr lang="es-PE"/>
        </a:p>
      </dgm:t>
    </dgm:pt>
    <dgm:pt modelId="{06F56E2F-BFAB-44F2-96D4-063A2229390C}" type="sibTrans" cxnId="{456F17F2-8403-4C1E-9231-A393DE7D5B2D}">
      <dgm:prSet/>
      <dgm:spPr/>
      <dgm:t>
        <a:bodyPr/>
        <a:lstStyle/>
        <a:p>
          <a:endParaRPr lang="es-PE"/>
        </a:p>
      </dgm:t>
    </dgm:pt>
    <dgm:pt modelId="{5E4EA33F-DDAB-4E4A-BB10-C24165B94DEA}">
      <dgm:prSet phldrT="[Texto]" custT="1"/>
      <dgm:spPr>
        <a:solidFill>
          <a:srgbClr val="FFFFCC"/>
        </a:solidFill>
      </dgm:spPr>
      <dgm:t>
        <a:bodyPr/>
        <a:lstStyle/>
        <a:p>
          <a:pPr algn="just"/>
          <a:r>
            <a:rPr lang="es-PE" sz="2400" b="1" dirty="0">
              <a:solidFill>
                <a:schemeClr val="tx1"/>
              </a:solidFill>
              <a:latin typeface="+mj-lt"/>
            </a:rPr>
            <a:t>- </a:t>
          </a:r>
          <a:r>
            <a:rPr lang="es-PE" sz="2400" b="1" dirty="0">
              <a:solidFill>
                <a:srgbClr val="FF0000"/>
              </a:solidFill>
            </a:rPr>
            <a:t>Artículo 19 </a:t>
          </a:r>
          <a:r>
            <a:rPr lang="es-PE" sz="2400" b="1" dirty="0">
              <a:solidFill>
                <a:schemeClr val="tx1"/>
              </a:solidFill>
            </a:rPr>
            <a:t>de la Convención de las Naciones Unidas contra la Delincuencia organizada Transnacional.</a:t>
          </a:r>
        </a:p>
      </dgm:t>
    </dgm:pt>
    <dgm:pt modelId="{E96590BD-1E98-4400-A24C-89B8736BF373}" type="parTrans" cxnId="{0037F91C-2099-4E9E-97BF-5F318DB55F92}">
      <dgm:prSet/>
      <dgm:spPr/>
      <dgm:t>
        <a:bodyPr/>
        <a:lstStyle/>
        <a:p>
          <a:endParaRPr lang="es-PE"/>
        </a:p>
      </dgm:t>
    </dgm:pt>
    <dgm:pt modelId="{B228F195-7E91-45A7-8E70-26C01FC6666E}" type="sibTrans" cxnId="{0037F91C-2099-4E9E-97BF-5F318DB55F92}">
      <dgm:prSet/>
      <dgm:spPr/>
      <dgm:t>
        <a:bodyPr/>
        <a:lstStyle/>
        <a:p>
          <a:endParaRPr lang="es-PE"/>
        </a:p>
      </dgm:t>
    </dgm:pt>
    <dgm:pt modelId="{5004B62B-B481-4124-9309-0B8C6D274026}">
      <dgm:prSet phldrT="[Texto]" custT="1"/>
      <dgm:spPr>
        <a:solidFill>
          <a:srgbClr val="FFFFCC"/>
        </a:solidFill>
      </dgm:spPr>
      <dgm:t>
        <a:bodyPr/>
        <a:lstStyle/>
        <a:p>
          <a:pPr algn="just"/>
          <a:r>
            <a:rPr lang="es-PE" sz="2400" b="1" dirty="0">
              <a:solidFill>
                <a:schemeClr val="tx1"/>
              </a:solidFill>
              <a:latin typeface="+mj-lt"/>
            </a:rPr>
            <a:t>- </a:t>
          </a:r>
          <a:r>
            <a:rPr lang="es-PE" sz="2400" b="1" dirty="0">
              <a:solidFill>
                <a:srgbClr val="FF0000"/>
              </a:solidFill>
            </a:rPr>
            <a:t>Artículo 9.1</a:t>
          </a:r>
          <a:r>
            <a:rPr lang="es-PE" sz="2400" b="1" dirty="0">
              <a:solidFill>
                <a:schemeClr val="tx1"/>
              </a:solidFill>
            </a:rPr>
            <a:t> de la Convención de las Naciones Unidas contra el  Tráfico Ilícito de Estupefacientes y Sustancias Sicotrópicas.</a:t>
          </a:r>
        </a:p>
      </dgm:t>
    </dgm:pt>
    <dgm:pt modelId="{581AA3CD-DAB2-449A-A58D-7981349BDB08}" type="parTrans" cxnId="{2231EF5F-F8D5-4E0C-8388-0A26406365DE}">
      <dgm:prSet/>
      <dgm:spPr/>
      <dgm:t>
        <a:bodyPr/>
        <a:lstStyle/>
        <a:p>
          <a:endParaRPr lang="es-PE"/>
        </a:p>
      </dgm:t>
    </dgm:pt>
    <dgm:pt modelId="{E3908D20-EED3-4D85-93D6-0CC4CFE8BE7A}" type="sibTrans" cxnId="{2231EF5F-F8D5-4E0C-8388-0A26406365DE}">
      <dgm:prSet/>
      <dgm:spPr/>
      <dgm:t>
        <a:bodyPr/>
        <a:lstStyle/>
        <a:p>
          <a:endParaRPr lang="es-PE"/>
        </a:p>
      </dgm:t>
    </dgm:pt>
    <dgm:pt modelId="{7FB5029D-AAF5-441F-B340-5DE66D9EEF2A}" type="pres">
      <dgm:prSet presAssocID="{F866CEB2-E40A-4716-B684-E3F050497BB1}" presName="linear" presStyleCnt="0">
        <dgm:presLayoutVars>
          <dgm:dir/>
          <dgm:animLvl val="lvl"/>
          <dgm:resizeHandles val="exact"/>
        </dgm:presLayoutVars>
      </dgm:prSet>
      <dgm:spPr/>
    </dgm:pt>
    <dgm:pt modelId="{260714DA-46CA-4380-9256-E2C70B3AAA4F}" type="pres">
      <dgm:prSet presAssocID="{A928E1AE-B347-4363-86C8-13325EDBBC9C}" presName="parentLin" presStyleCnt="0"/>
      <dgm:spPr/>
    </dgm:pt>
    <dgm:pt modelId="{ABFB2D94-BB45-4564-A785-7164F503E40F}" type="pres">
      <dgm:prSet presAssocID="{A928E1AE-B347-4363-86C8-13325EDBBC9C}" presName="parentLeftMargin" presStyleLbl="node1" presStyleIdx="0" presStyleCnt="3"/>
      <dgm:spPr/>
    </dgm:pt>
    <dgm:pt modelId="{2AA80DA5-3069-4CAB-B7F4-D6918477E78B}" type="pres">
      <dgm:prSet presAssocID="{A928E1AE-B347-4363-86C8-13325EDBBC9C}" presName="parentText" presStyleLbl="node1" presStyleIdx="0" presStyleCnt="3" custScaleX="146579" custScaleY="81025">
        <dgm:presLayoutVars>
          <dgm:chMax val="0"/>
          <dgm:bulletEnabled val="1"/>
        </dgm:presLayoutVars>
      </dgm:prSet>
      <dgm:spPr/>
    </dgm:pt>
    <dgm:pt modelId="{C9E66F97-8EAC-4301-A39D-C3E5E648645E}" type="pres">
      <dgm:prSet presAssocID="{A928E1AE-B347-4363-86C8-13325EDBBC9C}" presName="negativeSpace" presStyleCnt="0"/>
      <dgm:spPr/>
    </dgm:pt>
    <dgm:pt modelId="{DA7BA370-7DB6-4AD2-B4CD-DE208161E4B4}" type="pres">
      <dgm:prSet presAssocID="{A928E1AE-B347-4363-86C8-13325EDBBC9C}" presName="childText" presStyleLbl="conFgAcc1" presStyleIdx="0" presStyleCnt="3">
        <dgm:presLayoutVars>
          <dgm:bulletEnabled val="1"/>
        </dgm:presLayoutVars>
      </dgm:prSet>
      <dgm:spPr/>
    </dgm:pt>
    <dgm:pt modelId="{0E5EC1CA-277D-4238-B31E-AA0F60441DE5}" type="pres">
      <dgm:prSet presAssocID="{06F56E2F-BFAB-44F2-96D4-063A2229390C}" presName="spaceBetweenRectangles" presStyleCnt="0"/>
      <dgm:spPr/>
    </dgm:pt>
    <dgm:pt modelId="{558EA089-AD7C-4910-9930-26E29F404B03}" type="pres">
      <dgm:prSet presAssocID="{5E4EA33F-DDAB-4E4A-BB10-C24165B94DEA}" presName="parentLin" presStyleCnt="0"/>
      <dgm:spPr/>
    </dgm:pt>
    <dgm:pt modelId="{B8979141-A24E-45CB-ACA8-7B86D1735416}" type="pres">
      <dgm:prSet presAssocID="{5E4EA33F-DDAB-4E4A-BB10-C24165B94DEA}" presName="parentLeftMargin" presStyleLbl="node1" presStyleIdx="0" presStyleCnt="3"/>
      <dgm:spPr/>
    </dgm:pt>
    <dgm:pt modelId="{57D630AC-8CF8-4391-9692-392B49D44D8F}" type="pres">
      <dgm:prSet presAssocID="{5E4EA33F-DDAB-4E4A-BB10-C24165B94DEA}" presName="parentText" presStyleLbl="node1" presStyleIdx="1" presStyleCnt="3" custScaleX="141761" custScaleY="106756">
        <dgm:presLayoutVars>
          <dgm:chMax val="0"/>
          <dgm:bulletEnabled val="1"/>
        </dgm:presLayoutVars>
      </dgm:prSet>
      <dgm:spPr/>
    </dgm:pt>
    <dgm:pt modelId="{A5F58812-E22A-44EC-9686-07157D44CD74}" type="pres">
      <dgm:prSet presAssocID="{5E4EA33F-DDAB-4E4A-BB10-C24165B94DEA}" presName="negativeSpace" presStyleCnt="0"/>
      <dgm:spPr/>
    </dgm:pt>
    <dgm:pt modelId="{1B19843A-5139-478D-BD57-8252EFDC23FB}" type="pres">
      <dgm:prSet presAssocID="{5E4EA33F-DDAB-4E4A-BB10-C24165B94DEA}" presName="childText" presStyleLbl="conFgAcc1" presStyleIdx="1" presStyleCnt="3">
        <dgm:presLayoutVars>
          <dgm:bulletEnabled val="1"/>
        </dgm:presLayoutVars>
      </dgm:prSet>
      <dgm:spPr/>
    </dgm:pt>
    <dgm:pt modelId="{78BED838-03E9-423F-93D1-49C04FFC84CA}" type="pres">
      <dgm:prSet presAssocID="{B228F195-7E91-45A7-8E70-26C01FC6666E}" presName="spaceBetweenRectangles" presStyleCnt="0"/>
      <dgm:spPr/>
    </dgm:pt>
    <dgm:pt modelId="{01DC688D-A1CD-4972-AE57-F130F57628CC}" type="pres">
      <dgm:prSet presAssocID="{5004B62B-B481-4124-9309-0B8C6D274026}" presName="parentLin" presStyleCnt="0"/>
      <dgm:spPr/>
    </dgm:pt>
    <dgm:pt modelId="{F948C75B-AC5E-46BC-9E91-88B597EDEA83}" type="pres">
      <dgm:prSet presAssocID="{5004B62B-B481-4124-9309-0B8C6D274026}" presName="parentLeftMargin" presStyleLbl="node1" presStyleIdx="1" presStyleCnt="3"/>
      <dgm:spPr/>
    </dgm:pt>
    <dgm:pt modelId="{CB51185E-122D-4184-9F7D-A3C2CCB5095D}" type="pres">
      <dgm:prSet presAssocID="{5004B62B-B481-4124-9309-0B8C6D274026}" presName="parentText" presStyleLbl="node1" presStyleIdx="2" presStyleCnt="3" custScaleX="136831" custScaleY="120710">
        <dgm:presLayoutVars>
          <dgm:chMax val="0"/>
          <dgm:bulletEnabled val="1"/>
        </dgm:presLayoutVars>
      </dgm:prSet>
      <dgm:spPr/>
    </dgm:pt>
    <dgm:pt modelId="{D3D81028-A39D-4091-8D35-0C24D32CFD50}" type="pres">
      <dgm:prSet presAssocID="{5004B62B-B481-4124-9309-0B8C6D274026}" presName="negativeSpace" presStyleCnt="0"/>
      <dgm:spPr/>
    </dgm:pt>
    <dgm:pt modelId="{8D06C1D6-8FB3-487D-B453-DE7268EE0BDC}" type="pres">
      <dgm:prSet presAssocID="{5004B62B-B481-4124-9309-0B8C6D274026}" presName="childText" presStyleLbl="conFgAcc1" presStyleIdx="2" presStyleCnt="3" custLinFactNeighborY="75641">
        <dgm:presLayoutVars>
          <dgm:bulletEnabled val="1"/>
        </dgm:presLayoutVars>
      </dgm:prSet>
      <dgm:spPr/>
    </dgm:pt>
  </dgm:ptLst>
  <dgm:cxnLst>
    <dgm:cxn modelId="{D784C20C-BDAA-40C1-88E2-3A61AA7BFE52}" type="presOf" srcId="{5004B62B-B481-4124-9309-0B8C6D274026}" destId="{CB51185E-122D-4184-9F7D-A3C2CCB5095D}" srcOrd="1" destOrd="0" presId="urn:microsoft.com/office/officeart/2005/8/layout/list1"/>
    <dgm:cxn modelId="{0037F91C-2099-4E9E-97BF-5F318DB55F92}" srcId="{F866CEB2-E40A-4716-B684-E3F050497BB1}" destId="{5E4EA33F-DDAB-4E4A-BB10-C24165B94DEA}" srcOrd="1" destOrd="0" parTransId="{E96590BD-1E98-4400-A24C-89B8736BF373}" sibTransId="{B228F195-7E91-45A7-8E70-26C01FC6666E}"/>
    <dgm:cxn modelId="{858A832A-F26F-4904-9ADF-6F3C63067D55}" type="presOf" srcId="{A928E1AE-B347-4363-86C8-13325EDBBC9C}" destId="{ABFB2D94-BB45-4564-A785-7164F503E40F}" srcOrd="0" destOrd="0" presId="urn:microsoft.com/office/officeart/2005/8/layout/list1"/>
    <dgm:cxn modelId="{96310B5C-F7CA-42D9-8A85-691259E44908}" type="presOf" srcId="{5E4EA33F-DDAB-4E4A-BB10-C24165B94DEA}" destId="{B8979141-A24E-45CB-ACA8-7B86D1735416}" srcOrd="0" destOrd="0" presId="urn:microsoft.com/office/officeart/2005/8/layout/list1"/>
    <dgm:cxn modelId="{51462C5F-6905-437F-9606-4E8827D04AC1}" type="presOf" srcId="{A928E1AE-B347-4363-86C8-13325EDBBC9C}" destId="{2AA80DA5-3069-4CAB-B7F4-D6918477E78B}" srcOrd="1" destOrd="0" presId="urn:microsoft.com/office/officeart/2005/8/layout/list1"/>
    <dgm:cxn modelId="{2231EF5F-F8D5-4E0C-8388-0A26406365DE}" srcId="{F866CEB2-E40A-4716-B684-E3F050497BB1}" destId="{5004B62B-B481-4124-9309-0B8C6D274026}" srcOrd="2" destOrd="0" parTransId="{581AA3CD-DAB2-449A-A58D-7981349BDB08}" sibTransId="{E3908D20-EED3-4D85-93D6-0CC4CFE8BE7A}"/>
    <dgm:cxn modelId="{BA48737D-5D6B-4ACD-A359-A1AABD7D5B5F}" type="presOf" srcId="{5004B62B-B481-4124-9309-0B8C6D274026}" destId="{F948C75B-AC5E-46BC-9E91-88B597EDEA83}" srcOrd="0" destOrd="0" presId="urn:microsoft.com/office/officeart/2005/8/layout/list1"/>
    <dgm:cxn modelId="{509F9BA9-C7CE-48C5-A001-3EA50BB8EAEC}" type="presOf" srcId="{5E4EA33F-DDAB-4E4A-BB10-C24165B94DEA}" destId="{57D630AC-8CF8-4391-9692-392B49D44D8F}" srcOrd="1" destOrd="0" presId="urn:microsoft.com/office/officeart/2005/8/layout/list1"/>
    <dgm:cxn modelId="{9A62BAB7-BB76-49C6-A7A2-C03D6DA76849}" type="presOf" srcId="{F866CEB2-E40A-4716-B684-E3F050497BB1}" destId="{7FB5029D-AAF5-441F-B340-5DE66D9EEF2A}" srcOrd="0" destOrd="0" presId="urn:microsoft.com/office/officeart/2005/8/layout/list1"/>
    <dgm:cxn modelId="{456F17F2-8403-4C1E-9231-A393DE7D5B2D}" srcId="{F866CEB2-E40A-4716-B684-E3F050497BB1}" destId="{A928E1AE-B347-4363-86C8-13325EDBBC9C}" srcOrd="0" destOrd="0" parTransId="{3630D6D6-EF71-4752-B866-4881D25CBD46}" sibTransId="{06F56E2F-BFAB-44F2-96D4-063A2229390C}"/>
    <dgm:cxn modelId="{58F0EA65-1A80-4E2B-9DD2-EC08C196FBE0}" type="presParOf" srcId="{7FB5029D-AAF5-441F-B340-5DE66D9EEF2A}" destId="{260714DA-46CA-4380-9256-E2C70B3AAA4F}" srcOrd="0" destOrd="0" presId="urn:microsoft.com/office/officeart/2005/8/layout/list1"/>
    <dgm:cxn modelId="{6A102E70-1DC2-4C49-AFBA-C7A9B5CF63CE}" type="presParOf" srcId="{260714DA-46CA-4380-9256-E2C70B3AAA4F}" destId="{ABFB2D94-BB45-4564-A785-7164F503E40F}" srcOrd="0" destOrd="0" presId="urn:microsoft.com/office/officeart/2005/8/layout/list1"/>
    <dgm:cxn modelId="{AB98BFB6-C04E-433B-8812-7C8D0C19E36E}" type="presParOf" srcId="{260714DA-46CA-4380-9256-E2C70B3AAA4F}" destId="{2AA80DA5-3069-4CAB-B7F4-D6918477E78B}" srcOrd="1" destOrd="0" presId="urn:microsoft.com/office/officeart/2005/8/layout/list1"/>
    <dgm:cxn modelId="{4C0F6ADA-7EA7-4962-B601-E3F88F12F5BF}" type="presParOf" srcId="{7FB5029D-AAF5-441F-B340-5DE66D9EEF2A}" destId="{C9E66F97-8EAC-4301-A39D-C3E5E648645E}" srcOrd="1" destOrd="0" presId="urn:microsoft.com/office/officeart/2005/8/layout/list1"/>
    <dgm:cxn modelId="{3134260D-CA95-4B73-BC80-B88EACB49A2A}" type="presParOf" srcId="{7FB5029D-AAF5-441F-B340-5DE66D9EEF2A}" destId="{DA7BA370-7DB6-4AD2-B4CD-DE208161E4B4}" srcOrd="2" destOrd="0" presId="urn:microsoft.com/office/officeart/2005/8/layout/list1"/>
    <dgm:cxn modelId="{36693A6C-0BAC-4CCD-8664-145261FAF621}" type="presParOf" srcId="{7FB5029D-AAF5-441F-B340-5DE66D9EEF2A}" destId="{0E5EC1CA-277D-4238-B31E-AA0F60441DE5}" srcOrd="3" destOrd="0" presId="urn:microsoft.com/office/officeart/2005/8/layout/list1"/>
    <dgm:cxn modelId="{0D347F25-6813-48E6-AB6A-7D41FFBFFC60}" type="presParOf" srcId="{7FB5029D-AAF5-441F-B340-5DE66D9EEF2A}" destId="{558EA089-AD7C-4910-9930-26E29F404B03}" srcOrd="4" destOrd="0" presId="urn:microsoft.com/office/officeart/2005/8/layout/list1"/>
    <dgm:cxn modelId="{14B103C8-0AAB-4912-A4A6-36BB7240D895}" type="presParOf" srcId="{558EA089-AD7C-4910-9930-26E29F404B03}" destId="{B8979141-A24E-45CB-ACA8-7B86D1735416}" srcOrd="0" destOrd="0" presId="urn:microsoft.com/office/officeart/2005/8/layout/list1"/>
    <dgm:cxn modelId="{8A54D9ED-BB2D-42AA-87B4-CA6B737D3E1C}" type="presParOf" srcId="{558EA089-AD7C-4910-9930-26E29F404B03}" destId="{57D630AC-8CF8-4391-9692-392B49D44D8F}" srcOrd="1" destOrd="0" presId="urn:microsoft.com/office/officeart/2005/8/layout/list1"/>
    <dgm:cxn modelId="{59835C79-24A7-44CF-8894-1E6E7D26CE0C}" type="presParOf" srcId="{7FB5029D-AAF5-441F-B340-5DE66D9EEF2A}" destId="{A5F58812-E22A-44EC-9686-07157D44CD74}" srcOrd="5" destOrd="0" presId="urn:microsoft.com/office/officeart/2005/8/layout/list1"/>
    <dgm:cxn modelId="{0C6C8C62-44B4-4123-9B54-EAD2D8D3ABF1}" type="presParOf" srcId="{7FB5029D-AAF5-441F-B340-5DE66D9EEF2A}" destId="{1B19843A-5139-478D-BD57-8252EFDC23FB}" srcOrd="6" destOrd="0" presId="urn:microsoft.com/office/officeart/2005/8/layout/list1"/>
    <dgm:cxn modelId="{94C70FBE-5442-468A-ACF3-A56468F618E9}" type="presParOf" srcId="{7FB5029D-AAF5-441F-B340-5DE66D9EEF2A}" destId="{78BED838-03E9-423F-93D1-49C04FFC84CA}" srcOrd="7" destOrd="0" presId="urn:microsoft.com/office/officeart/2005/8/layout/list1"/>
    <dgm:cxn modelId="{0239C570-195E-493B-9C1F-A52EF8D1379D}" type="presParOf" srcId="{7FB5029D-AAF5-441F-B340-5DE66D9EEF2A}" destId="{01DC688D-A1CD-4972-AE57-F130F57628CC}" srcOrd="8" destOrd="0" presId="urn:microsoft.com/office/officeart/2005/8/layout/list1"/>
    <dgm:cxn modelId="{7542514E-E7F5-45ED-8E96-BB909080EC19}" type="presParOf" srcId="{01DC688D-A1CD-4972-AE57-F130F57628CC}" destId="{F948C75B-AC5E-46BC-9E91-88B597EDEA83}" srcOrd="0" destOrd="0" presId="urn:microsoft.com/office/officeart/2005/8/layout/list1"/>
    <dgm:cxn modelId="{943FFA9E-3E24-4A00-BC5C-3ABF592A6F23}" type="presParOf" srcId="{01DC688D-A1CD-4972-AE57-F130F57628CC}" destId="{CB51185E-122D-4184-9F7D-A3C2CCB5095D}" srcOrd="1" destOrd="0" presId="urn:microsoft.com/office/officeart/2005/8/layout/list1"/>
    <dgm:cxn modelId="{B9389467-1473-4904-8E27-F2BA4CEC3121}" type="presParOf" srcId="{7FB5029D-AAF5-441F-B340-5DE66D9EEF2A}" destId="{D3D81028-A39D-4091-8D35-0C24D32CFD50}" srcOrd="9" destOrd="0" presId="urn:microsoft.com/office/officeart/2005/8/layout/list1"/>
    <dgm:cxn modelId="{445AF773-5617-4F43-85F2-A36B3290A817}" type="presParOf" srcId="{7FB5029D-AAF5-441F-B340-5DE66D9EEF2A}" destId="{8D06C1D6-8FB3-487D-B453-DE7268EE0BD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B8EE2-8128-4BEE-A14E-E2EF3D08AE10}"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s-PE"/>
        </a:p>
      </dgm:t>
    </dgm:pt>
    <dgm:pt modelId="{9B7AB7C6-81A2-4132-A403-26D26FCA8389}">
      <dgm:prSet phldrT="[Texto]"/>
      <dgm:spPr>
        <a:solidFill>
          <a:srgbClr val="FFFF99"/>
        </a:solidFill>
        <a:ln>
          <a:solidFill>
            <a:schemeClr val="tx1"/>
          </a:solidFill>
        </a:ln>
      </dgm:spPr>
      <dgm:t>
        <a:bodyPr/>
        <a:lstStyle/>
        <a:p>
          <a:r>
            <a:rPr lang="es-PE" b="1" dirty="0">
              <a:solidFill>
                <a:schemeClr val="tx1"/>
              </a:solidFill>
              <a:latin typeface="Franklin Gothic Medium" pitchFamily="34" charset="0"/>
            </a:rPr>
            <a:t>Monto a recuperar : </a:t>
          </a:r>
          <a:endParaRPr lang="es-PE" b="1" dirty="0">
            <a:solidFill>
              <a:schemeClr val="tx1"/>
            </a:solidFill>
          </a:endParaRPr>
        </a:p>
      </dgm:t>
    </dgm:pt>
    <dgm:pt modelId="{6FB39093-2A93-458C-B611-484742B79ACE}" type="parTrans" cxnId="{D450F4E8-3679-4324-96F1-8D00D39AE4E8}">
      <dgm:prSet/>
      <dgm:spPr/>
      <dgm:t>
        <a:bodyPr/>
        <a:lstStyle/>
        <a:p>
          <a:endParaRPr lang="es-PE"/>
        </a:p>
      </dgm:t>
    </dgm:pt>
    <dgm:pt modelId="{4AE32EB0-C19C-40F6-8ACC-4691E0DFCE33}" type="sibTrans" cxnId="{D450F4E8-3679-4324-96F1-8D00D39AE4E8}">
      <dgm:prSet/>
      <dgm:spPr/>
      <dgm:t>
        <a:bodyPr/>
        <a:lstStyle/>
        <a:p>
          <a:endParaRPr lang="es-PE"/>
        </a:p>
      </dgm:t>
    </dgm:pt>
    <dgm:pt modelId="{CF0A746F-E75D-4D39-A31D-7CA73BDB72CC}">
      <dgm:prSet phldrT="[Texto]" custT="1"/>
      <dgm:spPr>
        <a:solidFill>
          <a:schemeClr val="bg1">
            <a:alpha val="90000"/>
          </a:schemeClr>
        </a:solidFill>
        <a:ln>
          <a:solidFill>
            <a:schemeClr val="tx1">
              <a:alpha val="90000"/>
            </a:schemeClr>
          </a:solidFill>
        </a:ln>
      </dgm:spPr>
      <dgm:t>
        <a:bodyPr/>
        <a:lstStyle/>
        <a:p>
          <a:pPr algn="just"/>
          <a:r>
            <a:rPr lang="es-PE" sz="1800" b="1" dirty="0">
              <a:solidFill>
                <a:schemeClr val="tx1"/>
              </a:solidFill>
              <a:latin typeface="Franklin Gothic Medium" pitchFamily="34" charset="0"/>
            </a:rPr>
            <a:t>en US $ 8’ 362,596.95</a:t>
          </a:r>
          <a:endParaRPr lang="es-PE" sz="1800" b="1" dirty="0">
            <a:solidFill>
              <a:schemeClr val="tx1"/>
            </a:solidFill>
          </a:endParaRPr>
        </a:p>
      </dgm:t>
    </dgm:pt>
    <dgm:pt modelId="{3D2B2C36-6CF9-462A-A7B6-E8805C0A53BE}" type="parTrans" cxnId="{68C56355-2A75-48BF-9EB7-F8D7243EA673}">
      <dgm:prSet/>
      <dgm:spPr/>
      <dgm:t>
        <a:bodyPr/>
        <a:lstStyle/>
        <a:p>
          <a:endParaRPr lang="es-PE"/>
        </a:p>
      </dgm:t>
    </dgm:pt>
    <dgm:pt modelId="{3EFAF555-3C7C-4E2C-A236-0F22F52DBFCD}" type="sibTrans" cxnId="{68C56355-2A75-48BF-9EB7-F8D7243EA673}">
      <dgm:prSet/>
      <dgm:spPr/>
      <dgm:t>
        <a:bodyPr/>
        <a:lstStyle/>
        <a:p>
          <a:endParaRPr lang="es-PE"/>
        </a:p>
      </dgm:t>
    </dgm:pt>
    <dgm:pt modelId="{49102E81-FF87-4149-A1A1-515B779412C0}">
      <dgm:prSet phldrT="[Texto]" custT="1"/>
      <dgm:spPr>
        <a:solidFill>
          <a:schemeClr val="bg1">
            <a:alpha val="90000"/>
          </a:schemeClr>
        </a:solidFill>
        <a:ln>
          <a:solidFill>
            <a:schemeClr val="tx1">
              <a:alpha val="90000"/>
            </a:schemeClr>
          </a:solidFill>
        </a:ln>
      </dgm:spPr>
      <dgm:t>
        <a:bodyPr/>
        <a:lstStyle/>
        <a:p>
          <a:pPr algn="just"/>
          <a:r>
            <a:rPr lang="es-PE" sz="1800" b="1" dirty="0">
              <a:solidFill>
                <a:schemeClr val="tx1"/>
              </a:solidFill>
              <a:latin typeface="Franklin Gothic Medium" pitchFamily="34" charset="0"/>
            </a:rPr>
            <a:t>en Euros  1´094.749.64 (ambos montos sin intereses)</a:t>
          </a:r>
          <a:endParaRPr lang="es-PE" sz="1800" b="1" dirty="0">
            <a:solidFill>
              <a:schemeClr val="tx1"/>
            </a:solidFill>
          </a:endParaRPr>
        </a:p>
      </dgm:t>
    </dgm:pt>
    <dgm:pt modelId="{B4B82658-F6EB-4DC5-A68D-39DA189ACDCC}" type="parTrans" cxnId="{AE06022D-F271-4C01-ABAE-BC5729057E1C}">
      <dgm:prSet/>
      <dgm:spPr/>
      <dgm:t>
        <a:bodyPr/>
        <a:lstStyle/>
        <a:p>
          <a:endParaRPr lang="es-PE"/>
        </a:p>
      </dgm:t>
    </dgm:pt>
    <dgm:pt modelId="{8488CC60-6873-4FA9-AB64-7FA6E8CA40C1}" type="sibTrans" cxnId="{AE06022D-F271-4C01-ABAE-BC5729057E1C}">
      <dgm:prSet/>
      <dgm:spPr/>
      <dgm:t>
        <a:bodyPr/>
        <a:lstStyle/>
        <a:p>
          <a:endParaRPr lang="es-PE"/>
        </a:p>
      </dgm:t>
    </dgm:pt>
    <dgm:pt modelId="{AB4E4341-4312-401E-A787-3AFF49628A07}" type="pres">
      <dgm:prSet presAssocID="{B30B8EE2-8128-4BEE-A14E-E2EF3D08AE10}" presName="Name0" presStyleCnt="0">
        <dgm:presLayoutVars>
          <dgm:dir/>
          <dgm:animLvl val="lvl"/>
          <dgm:resizeHandles val="exact"/>
        </dgm:presLayoutVars>
      </dgm:prSet>
      <dgm:spPr/>
    </dgm:pt>
    <dgm:pt modelId="{26F4E724-9654-4462-B73F-576C25612058}" type="pres">
      <dgm:prSet presAssocID="{9B7AB7C6-81A2-4132-A403-26D26FCA8389}" presName="linNode" presStyleCnt="0"/>
      <dgm:spPr/>
    </dgm:pt>
    <dgm:pt modelId="{6BE849CD-F721-4562-B664-083AD80FDDEA}" type="pres">
      <dgm:prSet presAssocID="{9B7AB7C6-81A2-4132-A403-26D26FCA8389}" presName="parentText" presStyleLbl="node1" presStyleIdx="0" presStyleCnt="1" custScaleY="63145">
        <dgm:presLayoutVars>
          <dgm:chMax val="1"/>
          <dgm:bulletEnabled val="1"/>
        </dgm:presLayoutVars>
      </dgm:prSet>
      <dgm:spPr/>
    </dgm:pt>
    <dgm:pt modelId="{F1F3C7A7-BCC4-4209-A91F-A9E680EF3438}" type="pres">
      <dgm:prSet presAssocID="{9B7AB7C6-81A2-4132-A403-26D26FCA8389}" presName="descendantText" presStyleLbl="alignAccFollowNode1" presStyleIdx="0" presStyleCnt="1" custScaleY="78931">
        <dgm:presLayoutVars>
          <dgm:bulletEnabled val="1"/>
        </dgm:presLayoutVars>
      </dgm:prSet>
      <dgm:spPr/>
    </dgm:pt>
  </dgm:ptLst>
  <dgm:cxnLst>
    <dgm:cxn modelId="{E33A8D1C-6471-4580-B9E9-BD4A8E03C0F6}" type="presOf" srcId="{B30B8EE2-8128-4BEE-A14E-E2EF3D08AE10}" destId="{AB4E4341-4312-401E-A787-3AFF49628A07}" srcOrd="0" destOrd="0" presId="urn:microsoft.com/office/officeart/2005/8/layout/vList5"/>
    <dgm:cxn modelId="{EC61861D-354C-458B-AEBB-AF63E6F3A46C}" type="presOf" srcId="{9B7AB7C6-81A2-4132-A403-26D26FCA8389}" destId="{6BE849CD-F721-4562-B664-083AD80FDDEA}" srcOrd="0" destOrd="0" presId="urn:microsoft.com/office/officeart/2005/8/layout/vList5"/>
    <dgm:cxn modelId="{AE06022D-F271-4C01-ABAE-BC5729057E1C}" srcId="{9B7AB7C6-81A2-4132-A403-26D26FCA8389}" destId="{49102E81-FF87-4149-A1A1-515B779412C0}" srcOrd="1" destOrd="0" parTransId="{B4B82658-F6EB-4DC5-A68D-39DA189ACDCC}" sibTransId="{8488CC60-6873-4FA9-AB64-7FA6E8CA40C1}"/>
    <dgm:cxn modelId="{E5917A6C-DA04-42A4-829E-EAB732062285}" type="presOf" srcId="{49102E81-FF87-4149-A1A1-515B779412C0}" destId="{F1F3C7A7-BCC4-4209-A91F-A9E680EF3438}" srcOrd="0" destOrd="1" presId="urn:microsoft.com/office/officeart/2005/8/layout/vList5"/>
    <dgm:cxn modelId="{68C56355-2A75-48BF-9EB7-F8D7243EA673}" srcId="{9B7AB7C6-81A2-4132-A403-26D26FCA8389}" destId="{CF0A746F-E75D-4D39-A31D-7CA73BDB72CC}" srcOrd="0" destOrd="0" parTransId="{3D2B2C36-6CF9-462A-A7B6-E8805C0A53BE}" sibTransId="{3EFAF555-3C7C-4E2C-A236-0F22F52DBFCD}"/>
    <dgm:cxn modelId="{D450F4E8-3679-4324-96F1-8D00D39AE4E8}" srcId="{B30B8EE2-8128-4BEE-A14E-E2EF3D08AE10}" destId="{9B7AB7C6-81A2-4132-A403-26D26FCA8389}" srcOrd="0" destOrd="0" parTransId="{6FB39093-2A93-458C-B611-484742B79ACE}" sibTransId="{4AE32EB0-C19C-40F6-8ACC-4691E0DFCE33}"/>
    <dgm:cxn modelId="{FCD7B5F5-4E97-44E6-A50A-C48ABD167DD0}" type="presOf" srcId="{CF0A746F-E75D-4D39-A31D-7CA73BDB72CC}" destId="{F1F3C7A7-BCC4-4209-A91F-A9E680EF3438}" srcOrd="0" destOrd="0" presId="urn:microsoft.com/office/officeart/2005/8/layout/vList5"/>
    <dgm:cxn modelId="{E662D59C-30E7-4F9F-9260-AAE2B86401C1}" type="presParOf" srcId="{AB4E4341-4312-401E-A787-3AFF49628A07}" destId="{26F4E724-9654-4462-B73F-576C25612058}" srcOrd="0" destOrd="0" presId="urn:microsoft.com/office/officeart/2005/8/layout/vList5"/>
    <dgm:cxn modelId="{9BF41FEE-F627-4761-AADB-E338E7FECCBB}" type="presParOf" srcId="{26F4E724-9654-4462-B73F-576C25612058}" destId="{6BE849CD-F721-4562-B664-083AD80FDDEA}" srcOrd="0" destOrd="0" presId="urn:microsoft.com/office/officeart/2005/8/layout/vList5"/>
    <dgm:cxn modelId="{E6CD475B-114C-41F0-A324-9ABEA760BCA5}" type="presParOf" srcId="{26F4E724-9654-4462-B73F-576C25612058}" destId="{F1F3C7A7-BCC4-4209-A91F-A9E680EF3438}"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0B8EE2-8128-4BEE-A14E-E2EF3D08AE10}"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s-PE"/>
        </a:p>
      </dgm:t>
    </dgm:pt>
    <dgm:pt modelId="{9B7AB7C6-81A2-4132-A403-26D26FCA8389}">
      <dgm:prSet phldrT="[Texto]" custT="1"/>
      <dgm:spPr>
        <a:solidFill>
          <a:srgbClr val="FFFF99"/>
        </a:solidFill>
        <a:ln>
          <a:solidFill>
            <a:schemeClr val="tx1"/>
          </a:solidFill>
        </a:ln>
      </dgm:spPr>
      <dgm:t>
        <a:bodyPr/>
        <a:lstStyle/>
        <a:p>
          <a:pPr algn="just"/>
          <a:r>
            <a:rPr lang="es-PE" sz="2000" b="1" dirty="0">
              <a:solidFill>
                <a:schemeClr val="tx1"/>
              </a:solidFill>
              <a:latin typeface="Franklin Gothic Medium" pitchFamily="34" charset="0"/>
            </a:rPr>
            <a:t>Yuri </a:t>
          </a:r>
          <a:r>
            <a:rPr lang="es-PE" sz="2000" b="1" dirty="0" err="1">
              <a:solidFill>
                <a:schemeClr val="tx1"/>
              </a:solidFill>
              <a:latin typeface="Franklin Gothic Medium" pitchFamily="34" charset="0"/>
            </a:rPr>
            <a:t>Khozyainov</a:t>
          </a:r>
          <a:r>
            <a:rPr lang="es-PE" sz="2000" b="1" dirty="0">
              <a:solidFill>
                <a:schemeClr val="tx1"/>
              </a:solidFill>
              <a:latin typeface="Franklin Gothic Medium" pitchFamily="34" charset="0"/>
            </a:rPr>
            <a:t>, </a:t>
          </a:r>
          <a:r>
            <a:rPr lang="es-PE" sz="2000" b="1" dirty="0" err="1">
              <a:solidFill>
                <a:schemeClr val="tx1"/>
              </a:solidFill>
              <a:latin typeface="Franklin Gothic Medium" pitchFamily="34" charset="0"/>
            </a:rPr>
            <a:t>Lioubov</a:t>
          </a:r>
          <a:r>
            <a:rPr lang="es-PE" sz="2000" b="1" dirty="0">
              <a:solidFill>
                <a:schemeClr val="tx1"/>
              </a:solidFill>
              <a:latin typeface="Franklin Gothic Medium" pitchFamily="34" charset="0"/>
            </a:rPr>
            <a:t> </a:t>
          </a:r>
          <a:r>
            <a:rPr lang="es-PE" sz="2000" b="1" dirty="0" err="1">
              <a:solidFill>
                <a:schemeClr val="tx1"/>
              </a:solidFill>
              <a:latin typeface="Franklin Gothic Medium" pitchFamily="34" charset="0"/>
            </a:rPr>
            <a:t>Khoziainova</a:t>
          </a:r>
          <a:r>
            <a:rPr lang="es-PE" sz="2000" b="1" dirty="0">
              <a:solidFill>
                <a:schemeClr val="tx1"/>
              </a:solidFill>
              <a:latin typeface="Franklin Gothic Medium" pitchFamily="34" charset="0"/>
            </a:rPr>
            <a:t> : </a:t>
          </a:r>
          <a:endParaRPr lang="es-PE" sz="2000" b="1" dirty="0">
            <a:solidFill>
              <a:schemeClr val="tx1"/>
            </a:solidFill>
          </a:endParaRPr>
        </a:p>
      </dgm:t>
    </dgm:pt>
    <dgm:pt modelId="{6FB39093-2A93-458C-B611-484742B79ACE}" type="parTrans" cxnId="{D450F4E8-3679-4324-96F1-8D00D39AE4E8}">
      <dgm:prSet/>
      <dgm:spPr/>
      <dgm:t>
        <a:bodyPr/>
        <a:lstStyle/>
        <a:p>
          <a:endParaRPr lang="es-PE"/>
        </a:p>
      </dgm:t>
    </dgm:pt>
    <dgm:pt modelId="{4AE32EB0-C19C-40F6-8ACC-4691E0DFCE33}" type="sibTrans" cxnId="{D450F4E8-3679-4324-96F1-8D00D39AE4E8}">
      <dgm:prSet/>
      <dgm:spPr/>
      <dgm:t>
        <a:bodyPr/>
        <a:lstStyle/>
        <a:p>
          <a:endParaRPr lang="es-PE"/>
        </a:p>
      </dgm:t>
    </dgm:pt>
    <dgm:pt modelId="{CF0A746F-E75D-4D39-A31D-7CA73BDB72CC}">
      <dgm:prSet phldrT="[Texto]" custT="1"/>
      <dgm:spPr>
        <a:solidFill>
          <a:srgbClr val="E2FCFE">
            <a:alpha val="90000"/>
          </a:srgbClr>
        </a:solidFill>
        <a:ln>
          <a:solidFill>
            <a:schemeClr val="tx1">
              <a:alpha val="90000"/>
            </a:schemeClr>
          </a:solidFill>
        </a:ln>
      </dgm:spPr>
      <dgm:t>
        <a:bodyPr/>
        <a:lstStyle/>
        <a:p>
          <a:pPr algn="just"/>
          <a:r>
            <a:rPr lang="es-PE" sz="2000" b="1" dirty="0">
              <a:solidFill>
                <a:schemeClr val="tx1"/>
              </a:solidFill>
              <a:latin typeface="Franklin Gothic Medium" pitchFamily="34" charset="0"/>
            </a:rPr>
            <a:t>Monto en US $ 939,185.08 (sin intereses).</a:t>
          </a:r>
          <a:r>
            <a:rPr lang="es-ES" sz="2000" b="1" dirty="0">
              <a:solidFill>
                <a:schemeClr val="tx1"/>
              </a:solidFill>
            </a:rPr>
            <a:t>.</a:t>
          </a:r>
          <a:endParaRPr lang="es-PE" sz="2000" b="1" dirty="0">
            <a:solidFill>
              <a:schemeClr val="tx1"/>
            </a:solidFill>
          </a:endParaRPr>
        </a:p>
      </dgm:t>
    </dgm:pt>
    <dgm:pt modelId="{3D2B2C36-6CF9-462A-A7B6-E8805C0A53BE}" type="parTrans" cxnId="{68C56355-2A75-48BF-9EB7-F8D7243EA673}">
      <dgm:prSet/>
      <dgm:spPr/>
      <dgm:t>
        <a:bodyPr/>
        <a:lstStyle/>
        <a:p>
          <a:endParaRPr lang="es-PE"/>
        </a:p>
      </dgm:t>
    </dgm:pt>
    <dgm:pt modelId="{3EFAF555-3C7C-4E2C-A236-0F22F52DBFCD}" type="sibTrans" cxnId="{68C56355-2A75-48BF-9EB7-F8D7243EA673}">
      <dgm:prSet/>
      <dgm:spPr/>
      <dgm:t>
        <a:bodyPr/>
        <a:lstStyle/>
        <a:p>
          <a:endParaRPr lang="es-PE"/>
        </a:p>
      </dgm:t>
    </dgm:pt>
    <dgm:pt modelId="{CA1B3BE6-58AC-4625-9324-3B8BC4E436C0}">
      <dgm:prSet phldrT="[Texto]" custT="1"/>
      <dgm:spPr>
        <a:solidFill>
          <a:srgbClr val="FFFF99"/>
        </a:solidFill>
        <a:ln>
          <a:solidFill>
            <a:schemeClr val="tx1"/>
          </a:solidFill>
        </a:ln>
      </dgm:spPr>
      <dgm:t>
        <a:bodyPr/>
        <a:lstStyle/>
        <a:p>
          <a:pPr algn="l"/>
          <a:r>
            <a:rPr lang="es-PE" sz="2000" b="1" dirty="0" err="1">
              <a:solidFill>
                <a:schemeClr val="tx1"/>
              </a:solidFill>
              <a:latin typeface="Franklin Gothic Medium" pitchFamily="34" charset="0"/>
            </a:rPr>
            <a:t>Evgeny</a:t>
          </a:r>
          <a:r>
            <a:rPr lang="es-PE" sz="2000" b="1" dirty="0">
              <a:solidFill>
                <a:schemeClr val="tx1"/>
              </a:solidFill>
              <a:latin typeface="Franklin Gothic Medium" pitchFamily="34" charset="0"/>
            </a:rPr>
            <a:t> </a:t>
          </a:r>
          <a:r>
            <a:rPr lang="es-PE" sz="2000" b="1" dirty="0" err="1">
              <a:solidFill>
                <a:schemeClr val="tx1"/>
              </a:solidFill>
              <a:latin typeface="Franklin Gothic Medium" pitchFamily="34" charset="0"/>
            </a:rPr>
            <a:t>Ananev</a:t>
          </a:r>
          <a:r>
            <a:rPr lang="es-PE" sz="2000" b="1" dirty="0">
              <a:solidFill>
                <a:schemeClr val="tx1"/>
              </a:solidFill>
              <a:latin typeface="Franklin Gothic Medium" pitchFamily="34" charset="0"/>
            </a:rPr>
            <a:t> : </a:t>
          </a:r>
          <a:endParaRPr lang="es-PE" sz="2000" b="1" dirty="0">
            <a:solidFill>
              <a:schemeClr val="tx1"/>
            </a:solidFill>
          </a:endParaRPr>
        </a:p>
      </dgm:t>
    </dgm:pt>
    <dgm:pt modelId="{1658BD28-3C4D-41B9-99B3-C54D60102E8B}" type="parTrans" cxnId="{2BBFD1FD-58D1-4835-858B-AA579DB4D268}">
      <dgm:prSet/>
      <dgm:spPr/>
      <dgm:t>
        <a:bodyPr/>
        <a:lstStyle/>
        <a:p>
          <a:endParaRPr lang="es-PE"/>
        </a:p>
      </dgm:t>
    </dgm:pt>
    <dgm:pt modelId="{C29C50BC-E2F1-4256-829A-151867A8A82E}" type="sibTrans" cxnId="{2BBFD1FD-58D1-4835-858B-AA579DB4D268}">
      <dgm:prSet/>
      <dgm:spPr/>
      <dgm:t>
        <a:bodyPr/>
        <a:lstStyle/>
        <a:p>
          <a:endParaRPr lang="es-PE"/>
        </a:p>
      </dgm:t>
    </dgm:pt>
    <dgm:pt modelId="{13F56628-91D2-4519-A78B-2768AA28C362}">
      <dgm:prSet phldrT="[Texto]" custT="1"/>
      <dgm:spPr>
        <a:solidFill>
          <a:srgbClr val="E2FCFE">
            <a:alpha val="90000"/>
          </a:srgbClr>
        </a:solidFill>
        <a:ln>
          <a:solidFill>
            <a:schemeClr val="tx1">
              <a:alpha val="90000"/>
            </a:schemeClr>
          </a:solidFill>
        </a:ln>
      </dgm:spPr>
      <dgm:t>
        <a:bodyPr/>
        <a:lstStyle/>
        <a:p>
          <a:pPr algn="just"/>
          <a:r>
            <a:rPr lang="es-PE" sz="2000" b="1" dirty="0">
              <a:solidFill>
                <a:schemeClr val="tx1"/>
              </a:solidFill>
              <a:latin typeface="Franklin Gothic Medium" pitchFamily="34" charset="0"/>
            </a:rPr>
            <a:t>Monto en US $ 438,693.37 (sin intereses).</a:t>
          </a:r>
          <a:endParaRPr lang="es-PE" sz="2000" b="1" dirty="0">
            <a:solidFill>
              <a:schemeClr val="tx1"/>
            </a:solidFill>
          </a:endParaRPr>
        </a:p>
      </dgm:t>
    </dgm:pt>
    <dgm:pt modelId="{774E81DC-2792-4FF2-B1BB-3165C31C6AA2}" type="parTrans" cxnId="{2353A916-CD46-4158-B695-D8FEA49C1EE7}">
      <dgm:prSet/>
      <dgm:spPr/>
      <dgm:t>
        <a:bodyPr/>
        <a:lstStyle/>
        <a:p>
          <a:endParaRPr lang="es-PE"/>
        </a:p>
      </dgm:t>
    </dgm:pt>
    <dgm:pt modelId="{045930D7-68B1-4F04-B49B-BFDB34325195}" type="sibTrans" cxnId="{2353A916-CD46-4158-B695-D8FEA49C1EE7}">
      <dgm:prSet/>
      <dgm:spPr/>
      <dgm:t>
        <a:bodyPr/>
        <a:lstStyle/>
        <a:p>
          <a:endParaRPr lang="es-PE"/>
        </a:p>
      </dgm:t>
    </dgm:pt>
    <dgm:pt modelId="{AB4E4341-4312-401E-A787-3AFF49628A07}" type="pres">
      <dgm:prSet presAssocID="{B30B8EE2-8128-4BEE-A14E-E2EF3D08AE10}" presName="Name0" presStyleCnt="0">
        <dgm:presLayoutVars>
          <dgm:dir/>
          <dgm:animLvl val="lvl"/>
          <dgm:resizeHandles val="exact"/>
        </dgm:presLayoutVars>
      </dgm:prSet>
      <dgm:spPr/>
    </dgm:pt>
    <dgm:pt modelId="{26F4E724-9654-4462-B73F-576C25612058}" type="pres">
      <dgm:prSet presAssocID="{9B7AB7C6-81A2-4132-A403-26D26FCA8389}" presName="linNode" presStyleCnt="0"/>
      <dgm:spPr/>
    </dgm:pt>
    <dgm:pt modelId="{6BE849CD-F721-4562-B664-083AD80FDDEA}" type="pres">
      <dgm:prSet presAssocID="{9B7AB7C6-81A2-4132-A403-26D26FCA8389}" presName="parentText" presStyleLbl="node1" presStyleIdx="0" presStyleCnt="2" custScaleY="76903">
        <dgm:presLayoutVars>
          <dgm:chMax val="1"/>
          <dgm:bulletEnabled val="1"/>
        </dgm:presLayoutVars>
      </dgm:prSet>
      <dgm:spPr/>
    </dgm:pt>
    <dgm:pt modelId="{F1F3C7A7-BCC4-4209-A91F-A9E680EF3438}" type="pres">
      <dgm:prSet presAssocID="{9B7AB7C6-81A2-4132-A403-26D26FCA8389}" presName="descendantText" presStyleLbl="alignAccFollowNode1" presStyleIdx="0" presStyleCnt="2">
        <dgm:presLayoutVars>
          <dgm:bulletEnabled val="1"/>
        </dgm:presLayoutVars>
      </dgm:prSet>
      <dgm:spPr/>
    </dgm:pt>
    <dgm:pt modelId="{A2B7AA30-B73A-47CA-A6DB-F43BFEAE0C35}" type="pres">
      <dgm:prSet presAssocID="{4AE32EB0-C19C-40F6-8ACC-4691E0DFCE33}" presName="sp" presStyleCnt="0"/>
      <dgm:spPr/>
    </dgm:pt>
    <dgm:pt modelId="{47E0347E-D020-45CB-AA8C-FCF3A1C6350E}" type="pres">
      <dgm:prSet presAssocID="{CA1B3BE6-58AC-4625-9324-3B8BC4E436C0}" presName="linNode" presStyleCnt="0"/>
      <dgm:spPr/>
    </dgm:pt>
    <dgm:pt modelId="{A72F7A51-DFBF-4439-B23C-F84AD00A893A}" type="pres">
      <dgm:prSet presAssocID="{CA1B3BE6-58AC-4625-9324-3B8BC4E436C0}" presName="parentText" presStyleLbl="node1" presStyleIdx="1" presStyleCnt="2" custScaleY="69109">
        <dgm:presLayoutVars>
          <dgm:chMax val="1"/>
          <dgm:bulletEnabled val="1"/>
        </dgm:presLayoutVars>
      </dgm:prSet>
      <dgm:spPr/>
    </dgm:pt>
    <dgm:pt modelId="{7A974142-F3D6-4530-9698-61CF4DB9F59D}" type="pres">
      <dgm:prSet presAssocID="{CA1B3BE6-58AC-4625-9324-3B8BC4E436C0}" presName="descendantText" presStyleLbl="alignAccFollowNode1" presStyleIdx="1" presStyleCnt="2" custScaleY="93339">
        <dgm:presLayoutVars>
          <dgm:bulletEnabled val="1"/>
        </dgm:presLayoutVars>
      </dgm:prSet>
      <dgm:spPr/>
    </dgm:pt>
  </dgm:ptLst>
  <dgm:cxnLst>
    <dgm:cxn modelId="{3DDBAA0D-0101-4BF6-A469-711247878283}" type="presOf" srcId="{9B7AB7C6-81A2-4132-A403-26D26FCA8389}" destId="{6BE849CD-F721-4562-B664-083AD80FDDEA}" srcOrd="0" destOrd="0" presId="urn:microsoft.com/office/officeart/2005/8/layout/vList5"/>
    <dgm:cxn modelId="{2353A916-CD46-4158-B695-D8FEA49C1EE7}" srcId="{CA1B3BE6-58AC-4625-9324-3B8BC4E436C0}" destId="{13F56628-91D2-4519-A78B-2768AA28C362}" srcOrd="0" destOrd="0" parTransId="{774E81DC-2792-4FF2-B1BB-3165C31C6AA2}" sibTransId="{045930D7-68B1-4F04-B49B-BFDB34325195}"/>
    <dgm:cxn modelId="{68C56355-2A75-48BF-9EB7-F8D7243EA673}" srcId="{9B7AB7C6-81A2-4132-A403-26D26FCA8389}" destId="{CF0A746F-E75D-4D39-A31D-7CA73BDB72CC}" srcOrd="0" destOrd="0" parTransId="{3D2B2C36-6CF9-462A-A7B6-E8805C0A53BE}" sibTransId="{3EFAF555-3C7C-4E2C-A236-0F22F52DBFCD}"/>
    <dgm:cxn modelId="{8980A0C6-73E6-4E44-B855-BB7571D0377A}" type="presOf" srcId="{CF0A746F-E75D-4D39-A31D-7CA73BDB72CC}" destId="{F1F3C7A7-BCC4-4209-A91F-A9E680EF3438}" srcOrd="0" destOrd="0" presId="urn:microsoft.com/office/officeart/2005/8/layout/vList5"/>
    <dgm:cxn modelId="{EA2C44D4-B6A8-4AA5-9BA6-650C8DF4F7C6}" type="presOf" srcId="{B30B8EE2-8128-4BEE-A14E-E2EF3D08AE10}" destId="{AB4E4341-4312-401E-A787-3AFF49628A07}" srcOrd="0" destOrd="0" presId="urn:microsoft.com/office/officeart/2005/8/layout/vList5"/>
    <dgm:cxn modelId="{A3976EDE-1E57-4D60-9879-6001E5222098}" type="presOf" srcId="{13F56628-91D2-4519-A78B-2768AA28C362}" destId="{7A974142-F3D6-4530-9698-61CF4DB9F59D}" srcOrd="0" destOrd="0" presId="urn:microsoft.com/office/officeart/2005/8/layout/vList5"/>
    <dgm:cxn modelId="{8B18A6E7-6D5E-4ECB-8B0E-4A1056ABF73A}" type="presOf" srcId="{CA1B3BE6-58AC-4625-9324-3B8BC4E436C0}" destId="{A72F7A51-DFBF-4439-B23C-F84AD00A893A}" srcOrd="0" destOrd="0" presId="urn:microsoft.com/office/officeart/2005/8/layout/vList5"/>
    <dgm:cxn modelId="{D450F4E8-3679-4324-96F1-8D00D39AE4E8}" srcId="{B30B8EE2-8128-4BEE-A14E-E2EF3D08AE10}" destId="{9B7AB7C6-81A2-4132-A403-26D26FCA8389}" srcOrd="0" destOrd="0" parTransId="{6FB39093-2A93-458C-B611-484742B79ACE}" sibTransId="{4AE32EB0-C19C-40F6-8ACC-4691E0DFCE33}"/>
    <dgm:cxn modelId="{2BBFD1FD-58D1-4835-858B-AA579DB4D268}" srcId="{B30B8EE2-8128-4BEE-A14E-E2EF3D08AE10}" destId="{CA1B3BE6-58AC-4625-9324-3B8BC4E436C0}" srcOrd="1" destOrd="0" parTransId="{1658BD28-3C4D-41B9-99B3-C54D60102E8B}" sibTransId="{C29C50BC-E2F1-4256-829A-151867A8A82E}"/>
    <dgm:cxn modelId="{C4D28C89-5DF8-4E0B-8F51-777C50F9FDD2}" type="presParOf" srcId="{AB4E4341-4312-401E-A787-3AFF49628A07}" destId="{26F4E724-9654-4462-B73F-576C25612058}" srcOrd="0" destOrd="0" presId="urn:microsoft.com/office/officeart/2005/8/layout/vList5"/>
    <dgm:cxn modelId="{7A37C7EB-9065-4552-AD2E-CE3311D54525}" type="presParOf" srcId="{26F4E724-9654-4462-B73F-576C25612058}" destId="{6BE849CD-F721-4562-B664-083AD80FDDEA}" srcOrd="0" destOrd="0" presId="urn:microsoft.com/office/officeart/2005/8/layout/vList5"/>
    <dgm:cxn modelId="{89C00F8B-D708-4877-97C5-69F914180542}" type="presParOf" srcId="{26F4E724-9654-4462-B73F-576C25612058}" destId="{F1F3C7A7-BCC4-4209-A91F-A9E680EF3438}" srcOrd="1" destOrd="0" presId="urn:microsoft.com/office/officeart/2005/8/layout/vList5"/>
    <dgm:cxn modelId="{9AB66319-609A-4B38-9524-2EFB1E05A079}" type="presParOf" srcId="{AB4E4341-4312-401E-A787-3AFF49628A07}" destId="{A2B7AA30-B73A-47CA-A6DB-F43BFEAE0C35}" srcOrd="1" destOrd="0" presId="urn:microsoft.com/office/officeart/2005/8/layout/vList5"/>
    <dgm:cxn modelId="{8AA7BF3F-5768-4C4E-901F-13107702744E}" type="presParOf" srcId="{AB4E4341-4312-401E-A787-3AFF49628A07}" destId="{47E0347E-D020-45CB-AA8C-FCF3A1C6350E}" srcOrd="2" destOrd="0" presId="urn:microsoft.com/office/officeart/2005/8/layout/vList5"/>
    <dgm:cxn modelId="{777F56B4-AC73-466E-A43C-1F9249FCA143}" type="presParOf" srcId="{47E0347E-D020-45CB-AA8C-FCF3A1C6350E}" destId="{A72F7A51-DFBF-4439-B23C-F84AD00A893A}" srcOrd="0" destOrd="0" presId="urn:microsoft.com/office/officeart/2005/8/layout/vList5"/>
    <dgm:cxn modelId="{62734013-F75E-4C46-AF79-43790D3C127B}" type="presParOf" srcId="{47E0347E-D020-45CB-AA8C-FCF3A1C6350E}" destId="{7A974142-F3D6-4530-9698-61CF4DB9F59D}"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BA370-7DB6-4AD2-B4CD-DE208161E4B4}">
      <dsp:nvSpPr>
        <dsp:cNvPr id="0" name=""/>
        <dsp:cNvSpPr/>
      </dsp:nvSpPr>
      <dsp:spPr>
        <a:xfrm>
          <a:off x="0" y="279692"/>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80DA5-3069-4CAB-B7F4-D6918477E78B}">
      <dsp:nvSpPr>
        <dsp:cNvPr id="0" name=""/>
        <dsp:cNvSpPr/>
      </dsp:nvSpPr>
      <dsp:spPr>
        <a:xfrm>
          <a:off x="392970" y="151472"/>
          <a:ext cx="8064178" cy="334860"/>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t>Convenios Multilaterales de carácter universal</a:t>
          </a:r>
        </a:p>
      </dsp:txBody>
      <dsp:txXfrm>
        <a:off x="392970" y="151472"/>
        <a:ext cx="8064178" cy="334860"/>
      </dsp:txXfrm>
    </dsp:sp>
    <dsp:sp modelId="{1B19843A-5139-478D-BD57-8252EFDC23FB}">
      <dsp:nvSpPr>
        <dsp:cNvPr id="0" name=""/>
        <dsp:cNvSpPr/>
      </dsp:nvSpPr>
      <dsp:spPr>
        <a:xfrm>
          <a:off x="0" y="942653"/>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630AC-8CF8-4391-9692-392B49D44D8F}">
      <dsp:nvSpPr>
        <dsp:cNvPr id="0" name=""/>
        <dsp:cNvSpPr/>
      </dsp:nvSpPr>
      <dsp:spPr>
        <a:xfrm>
          <a:off x="405780" y="708092"/>
          <a:ext cx="8053341" cy="441201"/>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t>Convención de las Naciones Unidas contra la Corrupción</a:t>
          </a:r>
        </a:p>
      </dsp:txBody>
      <dsp:txXfrm>
        <a:off x="405780" y="708092"/>
        <a:ext cx="8053341" cy="441201"/>
      </dsp:txXfrm>
    </dsp:sp>
    <dsp:sp modelId="{8D06C1D6-8FB3-487D-B453-DE7268EE0BDC}">
      <dsp:nvSpPr>
        <dsp:cNvPr id="0" name=""/>
        <dsp:cNvSpPr/>
      </dsp:nvSpPr>
      <dsp:spPr>
        <a:xfrm>
          <a:off x="0" y="1720468"/>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1185E-122D-4184-9F7D-A3C2CCB5095D}">
      <dsp:nvSpPr>
        <dsp:cNvPr id="0" name=""/>
        <dsp:cNvSpPr/>
      </dsp:nvSpPr>
      <dsp:spPr>
        <a:xfrm>
          <a:off x="419830" y="1371053"/>
          <a:ext cx="8042407" cy="498870"/>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t>Convención de las Naciones Unidas contra la Delincuencia Organizada Transnacional</a:t>
          </a:r>
        </a:p>
      </dsp:txBody>
      <dsp:txXfrm>
        <a:off x="419830" y="1371053"/>
        <a:ext cx="8042407" cy="498870"/>
      </dsp:txXfrm>
    </dsp:sp>
    <dsp:sp modelId="{D3BA1C97-6D1D-4BF2-9459-E2FF09500F47}">
      <dsp:nvSpPr>
        <dsp:cNvPr id="0" name=""/>
        <dsp:cNvSpPr/>
      </dsp:nvSpPr>
      <dsp:spPr>
        <a:xfrm>
          <a:off x="0" y="2298323"/>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3495B-321F-4368-89B2-541FFA7CBD6B}">
      <dsp:nvSpPr>
        <dsp:cNvPr id="0" name=""/>
        <dsp:cNvSpPr/>
      </dsp:nvSpPr>
      <dsp:spPr>
        <a:xfrm>
          <a:off x="402888" y="2091683"/>
          <a:ext cx="8057753" cy="413280"/>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t>Convenios Multilaterales de carácter regional</a:t>
          </a:r>
        </a:p>
      </dsp:txBody>
      <dsp:txXfrm>
        <a:off x="402888" y="2091683"/>
        <a:ext cx="8057753" cy="413280"/>
      </dsp:txXfrm>
    </dsp:sp>
    <dsp:sp modelId="{877FAE30-6CE9-46F4-B238-796CB9DD0F27}">
      <dsp:nvSpPr>
        <dsp:cNvPr id="0" name=""/>
        <dsp:cNvSpPr/>
      </dsp:nvSpPr>
      <dsp:spPr>
        <a:xfrm>
          <a:off x="0" y="2933363"/>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B03C-6699-4488-9F7C-97ACA71F43B5}">
      <dsp:nvSpPr>
        <dsp:cNvPr id="0" name=""/>
        <dsp:cNvSpPr/>
      </dsp:nvSpPr>
      <dsp:spPr>
        <a:xfrm>
          <a:off x="402888" y="2726723"/>
          <a:ext cx="8057753" cy="413280"/>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ES" sz="2000" b="1" kern="1200" dirty="0"/>
            <a:t>- </a:t>
          </a:r>
          <a:r>
            <a:rPr lang="es-PE" sz="2000" b="1" kern="1200" dirty="0"/>
            <a:t>Convención Interamericana de Asistencia Mutua en Materia Penal – Convención de Nassau</a:t>
          </a:r>
        </a:p>
      </dsp:txBody>
      <dsp:txXfrm>
        <a:off x="402888" y="2726723"/>
        <a:ext cx="8057753" cy="413280"/>
      </dsp:txXfrm>
    </dsp:sp>
    <dsp:sp modelId="{058B0D07-7EAE-42F7-A6E9-9A7411B36508}">
      <dsp:nvSpPr>
        <dsp:cNvPr id="0" name=""/>
        <dsp:cNvSpPr/>
      </dsp:nvSpPr>
      <dsp:spPr>
        <a:xfrm>
          <a:off x="0" y="3568403"/>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DC37D7-77DC-4ECC-BE69-D3E4D58A92CE}">
      <dsp:nvSpPr>
        <dsp:cNvPr id="0" name=""/>
        <dsp:cNvSpPr/>
      </dsp:nvSpPr>
      <dsp:spPr>
        <a:xfrm>
          <a:off x="402888" y="3361763"/>
          <a:ext cx="8057753" cy="413280"/>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ES" sz="2000" b="1" kern="1200" dirty="0"/>
            <a:t>- </a:t>
          </a:r>
          <a:r>
            <a:rPr lang="es-PE" sz="2000" b="1" kern="1200" dirty="0"/>
            <a:t>Tratado Bilateral</a:t>
          </a:r>
        </a:p>
      </dsp:txBody>
      <dsp:txXfrm>
        <a:off x="402888" y="3361763"/>
        <a:ext cx="8057753" cy="413280"/>
      </dsp:txXfrm>
    </dsp:sp>
    <dsp:sp modelId="{E27FBDFE-903D-4A6C-9C51-FFDB1CB3B412}">
      <dsp:nvSpPr>
        <dsp:cNvPr id="0" name=""/>
        <dsp:cNvSpPr/>
      </dsp:nvSpPr>
      <dsp:spPr>
        <a:xfrm>
          <a:off x="0" y="4392271"/>
          <a:ext cx="8462716" cy="3528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1F8776-970E-4F0C-8C57-03173124832E}">
      <dsp:nvSpPr>
        <dsp:cNvPr id="0" name=""/>
        <dsp:cNvSpPr/>
      </dsp:nvSpPr>
      <dsp:spPr>
        <a:xfrm>
          <a:off x="402888" y="3996803"/>
          <a:ext cx="8057753" cy="602107"/>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909" tIns="0" rIns="223909" bIns="0" numCol="1" spcCol="1270" anchor="ctr" anchorCtr="0">
          <a:noAutofit/>
        </a:bodyPr>
        <a:lstStyle/>
        <a:p>
          <a:pPr marL="0" lvl="0" indent="0" algn="l" defTabSz="889000">
            <a:lnSpc>
              <a:spcPct val="90000"/>
            </a:lnSpc>
            <a:spcBef>
              <a:spcPct val="0"/>
            </a:spcBef>
            <a:spcAft>
              <a:spcPct val="35000"/>
            </a:spcAft>
            <a:buNone/>
          </a:pPr>
          <a:r>
            <a:rPr lang="es-ES" sz="2000" b="1" kern="1200" dirty="0"/>
            <a:t>- </a:t>
          </a:r>
          <a:r>
            <a:rPr lang="es-PE" sz="2000" b="1" kern="1200" dirty="0"/>
            <a:t>Tratado de Asistencia Judicial en Materia Penal suscrito con la República Federativa del Brasil</a:t>
          </a:r>
        </a:p>
      </dsp:txBody>
      <dsp:txXfrm>
        <a:off x="402888" y="3996803"/>
        <a:ext cx="8057753" cy="602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BA370-7DB6-4AD2-B4CD-DE208161E4B4}">
      <dsp:nvSpPr>
        <dsp:cNvPr id="0" name=""/>
        <dsp:cNvSpPr/>
      </dsp:nvSpPr>
      <dsp:spPr>
        <a:xfrm>
          <a:off x="0" y="269914"/>
          <a:ext cx="7776864"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80DA5-3069-4CAB-B7F4-D6918477E78B}">
      <dsp:nvSpPr>
        <dsp:cNvPr id="0" name=""/>
        <dsp:cNvSpPr/>
      </dsp:nvSpPr>
      <dsp:spPr>
        <a:xfrm>
          <a:off x="361122" y="86742"/>
          <a:ext cx="7410625" cy="478371"/>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l"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solidFill>
                <a:srgbClr val="FF0000"/>
              </a:solidFill>
              <a:latin typeface="Franklin Gothic Medium" pitchFamily="34" charset="0"/>
            </a:rPr>
            <a:t>Artículo 25 </a:t>
          </a:r>
          <a:r>
            <a:rPr lang="es-PE" sz="2000" b="1" kern="1200" dirty="0">
              <a:solidFill>
                <a:schemeClr val="tx1"/>
              </a:solidFill>
              <a:latin typeface="Franklin Gothic Medium" pitchFamily="34" charset="0"/>
            </a:rPr>
            <a:t>de la Convención de Nassau</a:t>
          </a:r>
          <a:endParaRPr lang="es-PE" sz="2000" b="1" kern="1200" dirty="0">
            <a:solidFill>
              <a:schemeClr val="tx1"/>
            </a:solidFill>
          </a:endParaRPr>
        </a:p>
      </dsp:txBody>
      <dsp:txXfrm>
        <a:off x="361122" y="86742"/>
        <a:ext cx="7410625" cy="478371"/>
      </dsp:txXfrm>
    </dsp:sp>
    <dsp:sp modelId="{1B19843A-5139-478D-BD57-8252EFDC23FB}">
      <dsp:nvSpPr>
        <dsp:cNvPr id="0" name=""/>
        <dsp:cNvSpPr/>
      </dsp:nvSpPr>
      <dsp:spPr>
        <a:xfrm>
          <a:off x="0" y="1217001"/>
          <a:ext cx="7776864"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630AC-8CF8-4391-9692-392B49D44D8F}">
      <dsp:nvSpPr>
        <dsp:cNvPr id="0" name=""/>
        <dsp:cNvSpPr/>
      </dsp:nvSpPr>
      <dsp:spPr>
        <a:xfrm>
          <a:off x="372894" y="881914"/>
          <a:ext cx="7400666" cy="630287"/>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just"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solidFill>
                <a:srgbClr val="FF0000"/>
              </a:solidFill>
              <a:latin typeface="Franklin Gothic Medium" pitchFamily="34" charset="0"/>
            </a:rPr>
            <a:t>Artículo 7.13 </a:t>
          </a:r>
          <a:r>
            <a:rPr lang="es-PE" sz="2000" b="1" kern="1200" dirty="0">
              <a:solidFill>
                <a:schemeClr val="tx1"/>
              </a:solidFill>
              <a:latin typeface="Franklin Gothic Medium" pitchFamily="34" charset="0"/>
            </a:rPr>
            <a:t>de la Convención de Viena Contra el Tráfico Ilícito de Estupefacientes y Sustancias Sicotrópicas.</a:t>
          </a:r>
          <a:endParaRPr lang="es-PE" sz="2000" b="1" kern="1200" dirty="0">
            <a:solidFill>
              <a:schemeClr val="tx1"/>
            </a:solidFill>
          </a:endParaRPr>
        </a:p>
      </dsp:txBody>
      <dsp:txXfrm>
        <a:off x="372894" y="881914"/>
        <a:ext cx="7400666" cy="630287"/>
      </dsp:txXfrm>
    </dsp:sp>
    <dsp:sp modelId="{8D06C1D6-8FB3-487D-B453-DE7268EE0BDC}">
      <dsp:nvSpPr>
        <dsp:cNvPr id="0" name=""/>
        <dsp:cNvSpPr/>
      </dsp:nvSpPr>
      <dsp:spPr>
        <a:xfrm>
          <a:off x="0" y="2328165"/>
          <a:ext cx="7776864"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1185E-122D-4184-9F7D-A3C2CCB5095D}">
      <dsp:nvSpPr>
        <dsp:cNvPr id="0" name=""/>
        <dsp:cNvSpPr/>
      </dsp:nvSpPr>
      <dsp:spPr>
        <a:xfrm>
          <a:off x="385805" y="1829001"/>
          <a:ext cx="7390618" cy="712671"/>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just"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solidFill>
                <a:srgbClr val="FF0000"/>
              </a:solidFill>
              <a:latin typeface="Franklin Gothic Medium" pitchFamily="34" charset="0"/>
            </a:rPr>
            <a:t>Artículo 18.19 </a:t>
          </a:r>
          <a:r>
            <a:rPr lang="es-PE" sz="2000" b="1" kern="1200" dirty="0">
              <a:solidFill>
                <a:schemeClr val="tx1"/>
              </a:solidFill>
              <a:latin typeface="Franklin Gothic Medium" pitchFamily="34" charset="0"/>
            </a:rPr>
            <a:t>de la Convención de las Naciones Unidas  contra la Delincuencia organizada Trasnacional</a:t>
          </a:r>
          <a:endParaRPr lang="es-PE" sz="2000" b="1" kern="1200" dirty="0">
            <a:solidFill>
              <a:schemeClr val="tx1"/>
            </a:solidFill>
          </a:endParaRPr>
        </a:p>
      </dsp:txBody>
      <dsp:txXfrm>
        <a:off x="385805" y="1829001"/>
        <a:ext cx="7390618" cy="712671"/>
      </dsp:txXfrm>
    </dsp:sp>
    <dsp:sp modelId="{D3BA1C97-6D1D-4BF2-9459-E2FF09500F47}">
      <dsp:nvSpPr>
        <dsp:cNvPr id="0" name=""/>
        <dsp:cNvSpPr/>
      </dsp:nvSpPr>
      <dsp:spPr>
        <a:xfrm>
          <a:off x="0" y="3153673"/>
          <a:ext cx="7776864" cy="504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3495B-321F-4368-89B2-541FFA7CBD6B}">
      <dsp:nvSpPr>
        <dsp:cNvPr id="0" name=""/>
        <dsp:cNvSpPr/>
      </dsp:nvSpPr>
      <dsp:spPr>
        <a:xfrm>
          <a:off x="370236" y="2858473"/>
          <a:ext cx="7404721" cy="590400"/>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63" tIns="0" rIns="205763" bIns="0" numCol="1" spcCol="1270" anchor="ctr" anchorCtr="0">
          <a:noAutofit/>
        </a:bodyPr>
        <a:lstStyle/>
        <a:p>
          <a:pPr marL="0" lvl="0" indent="0" algn="just" defTabSz="889000">
            <a:lnSpc>
              <a:spcPct val="90000"/>
            </a:lnSpc>
            <a:spcBef>
              <a:spcPct val="0"/>
            </a:spcBef>
            <a:spcAft>
              <a:spcPct val="35000"/>
            </a:spcAft>
            <a:buNone/>
          </a:pPr>
          <a:r>
            <a:rPr lang="es-PE" sz="2000" b="1" kern="1200" dirty="0">
              <a:solidFill>
                <a:schemeClr val="tx1"/>
              </a:solidFill>
              <a:latin typeface="+mj-lt"/>
            </a:rPr>
            <a:t>- </a:t>
          </a:r>
          <a:r>
            <a:rPr lang="es-PE" sz="2000" b="1" kern="1200" dirty="0">
              <a:solidFill>
                <a:srgbClr val="FF0000"/>
              </a:solidFill>
              <a:latin typeface="Franklin Gothic Medium" pitchFamily="34" charset="0"/>
            </a:rPr>
            <a:t>Artículo 46.19 </a:t>
          </a:r>
          <a:r>
            <a:rPr lang="es-PE" sz="2000" b="1" kern="1200" dirty="0">
              <a:solidFill>
                <a:schemeClr val="tx1"/>
              </a:solidFill>
              <a:latin typeface="Franklin Gothic Medium" pitchFamily="34" charset="0"/>
            </a:rPr>
            <a:t>de la Convención de las Naciones Unidas contra la Corrupción</a:t>
          </a:r>
          <a:endParaRPr lang="es-PE" sz="2000" b="1" kern="1200" dirty="0">
            <a:solidFill>
              <a:schemeClr val="tx1"/>
            </a:solidFill>
          </a:endParaRPr>
        </a:p>
      </dsp:txBody>
      <dsp:txXfrm>
        <a:off x="370236" y="2858473"/>
        <a:ext cx="7404721" cy="590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BA370-7DB6-4AD2-B4CD-DE208161E4B4}">
      <dsp:nvSpPr>
        <dsp:cNvPr id="0" name=""/>
        <dsp:cNvSpPr/>
      </dsp:nvSpPr>
      <dsp:spPr>
        <a:xfrm>
          <a:off x="0" y="256320"/>
          <a:ext cx="7956028" cy="630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A80DA5-3069-4CAB-B7F4-D6918477E78B}">
      <dsp:nvSpPr>
        <dsp:cNvPr id="0" name=""/>
        <dsp:cNvSpPr/>
      </dsp:nvSpPr>
      <dsp:spPr>
        <a:xfrm>
          <a:off x="369442" y="27356"/>
          <a:ext cx="7581351" cy="597964"/>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03" tIns="0" rIns="210503" bIns="0" numCol="1" spcCol="1270" anchor="ctr" anchorCtr="0">
          <a:noAutofit/>
        </a:bodyPr>
        <a:lstStyle/>
        <a:p>
          <a:pPr marL="0" lvl="0" indent="0" algn="just" defTabSz="1066800">
            <a:lnSpc>
              <a:spcPct val="90000"/>
            </a:lnSpc>
            <a:spcBef>
              <a:spcPct val="0"/>
            </a:spcBef>
            <a:spcAft>
              <a:spcPct val="35000"/>
            </a:spcAft>
            <a:buNone/>
          </a:pPr>
          <a:r>
            <a:rPr lang="es-PE" sz="2400" b="1" kern="1200" dirty="0">
              <a:solidFill>
                <a:srgbClr val="FF0000"/>
              </a:solidFill>
              <a:latin typeface="+mj-lt"/>
            </a:rPr>
            <a:t>- </a:t>
          </a:r>
          <a:r>
            <a:rPr lang="es-PE" sz="2400" b="1" kern="1200" dirty="0">
              <a:solidFill>
                <a:srgbClr val="FF0000"/>
              </a:solidFill>
            </a:rPr>
            <a:t>Artículo 49 </a:t>
          </a:r>
          <a:r>
            <a:rPr lang="es-PE" sz="2400" b="1" kern="1200" dirty="0">
              <a:solidFill>
                <a:schemeClr val="tx1"/>
              </a:solidFill>
            </a:rPr>
            <a:t>de la Convención de las Naciones Unidas contra la Corrupción</a:t>
          </a:r>
        </a:p>
      </dsp:txBody>
      <dsp:txXfrm>
        <a:off x="369442" y="27356"/>
        <a:ext cx="7581351" cy="597964"/>
      </dsp:txXfrm>
    </dsp:sp>
    <dsp:sp modelId="{1B19843A-5139-478D-BD57-8252EFDC23FB}">
      <dsp:nvSpPr>
        <dsp:cNvPr id="0" name=""/>
        <dsp:cNvSpPr/>
      </dsp:nvSpPr>
      <dsp:spPr>
        <a:xfrm>
          <a:off x="0" y="1440179"/>
          <a:ext cx="7956028" cy="630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D630AC-8CF8-4391-9692-392B49D44D8F}">
      <dsp:nvSpPr>
        <dsp:cNvPr id="0" name=""/>
        <dsp:cNvSpPr/>
      </dsp:nvSpPr>
      <dsp:spPr>
        <a:xfrm>
          <a:off x="381485" y="1021320"/>
          <a:ext cx="7571163" cy="787859"/>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03" tIns="0" rIns="210503" bIns="0" numCol="1" spcCol="1270" anchor="ctr" anchorCtr="0">
          <a:noAutofit/>
        </a:bodyPr>
        <a:lstStyle/>
        <a:p>
          <a:pPr marL="0" lvl="0" indent="0" algn="just" defTabSz="1066800">
            <a:lnSpc>
              <a:spcPct val="90000"/>
            </a:lnSpc>
            <a:spcBef>
              <a:spcPct val="0"/>
            </a:spcBef>
            <a:spcAft>
              <a:spcPct val="35000"/>
            </a:spcAft>
            <a:buNone/>
          </a:pPr>
          <a:r>
            <a:rPr lang="es-PE" sz="2400" b="1" kern="1200" dirty="0">
              <a:solidFill>
                <a:schemeClr val="tx1"/>
              </a:solidFill>
              <a:latin typeface="+mj-lt"/>
            </a:rPr>
            <a:t>- </a:t>
          </a:r>
          <a:r>
            <a:rPr lang="es-PE" sz="2400" b="1" kern="1200" dirty="0">
              <a:solidFill>
                <a:srgbClr val="FF0000"/>
              </a:solidFill>
            </a:rPr>
            <a:t>Artículo 19 </a:t>
          </a:r>
          <a:r>
            <a:rPr lang="es-PE" sz="2400" b="1" kern="1200" dirty="0">
              <a:solidFill>
                <a:schemeClr val="tx1"/>
              </a:solidFill>
            </a:rPr>
            <a:t>de la Convención de las Naciones Unidas contra la Delincuencia organizada Transnacional.</a:t>
          </a:r>
        </a:p>
      </dsp:txBody>
      <dsp:txXfrm>
        <a:off x="381485" y="1021320"/>
        <a:ext cx="7571163" cy="787859"/>
      </dsp:txXfrm>
    </dsp:sp>
    <dsp:sp modelId="{8D06C1D6-8FB3-487D-B453-DE7268EE0BDC}">
      <dsp:nvSpPr>
        <dsp:cNvPr id="0" name=""/>
        <dsp:cNvSpPr/>
      </dsp:nvSpPr>
      <dsp:spPr>
        <a:xfrm>
          <a:off x="0" y="2754376"/>
          <a:ext cx="7956028" cy="630000"/>
        </a:xfrm>
        <a:prstGeom prst="rect">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51185E-122D-4184-9F7D-A3C2CCB5095D}">
      <dsp:nvSpPr>
        <dsp:cNvPr id="0" name=""/>
        <dsp:cNvSpPr/>
      </dsp:nvSpPr>
      <dsp:spPr>
        <a:xfrm>
          <a:off x="394693" y="2205179"/>
          <a:ext cx="7560884" cy="890839"/>
        </a:xfrm>
        <a:prstGeom prst="roundRect">
          <a:avLst/>
        </a:prstGeom>
        <a:solidFill>
          <a:srgbClr val="FFFFCC"/>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503" tIns="0" rIns="210503" bIns="0" numCol="1" spcCol="1270" anchor="ctr" anchorCtr="0">
          <a:noAutofit/>
        </a:bodyPr>
        <a:lstStyle/>
        <a:p>
          <a:pPr marL="0" lvl="0" indent="0" algn="just" defTabSz="1066800">
            <a:lnSpc>
              <a:spcPct val="90000"/>
            </a:lnSpc>
            <a:spcBef>
              <a:spcPct val="0"/>
            </a:spcBef>
            <a:spcAft>
              <a:spcPct val="35000"/>
            </a:spcAft>
            <a:buNone/>
          </a:pPr>
          <a:r>
            <a:rPr lang="es-PE" sz="2400" b="1" kern="1200" dirty="0">
              <a:solidFill>
                <a:schemeClr val="tx1"/>
              </a:solidFill>
              <a:latin typeface="+mj-lt"/>
            </a:rPr>
            <a:t>- </a:t>
          </a:r>
          <a:r>
            <a:rPr lang="es-PE" sz="2400" b="1" kern="1200" dirty="0">
              <a:solidFill>
                <a:srgbClr val="FF0000"/>
              </a:solidFill>
            </a:rPr>
            <a:t>Artículo 9.1</a:t>
          </a:r>
          <a:r>
            <a:rPr lang="es-PE" sz="2400" b="1" kern="1200" dirty="0">
              <a:solidFill>
                <a:schemeClr val="tx1"/>
              </a:solidFill>
            </a:rPr>
            <a:t> de la Convención de las Naciones Unidas contra el  Tráfico Ilícito de Estupefacientes y Sustancias Sicotrópicas.</a:t>
          </a:r>
        </a:p>
      </dsp:txBody>
      <dsp:txXfrm>
        <a:off x="394693" y="2205179"/>
        <a:ext cx="7560884" cy="8908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C7A7-BCC4-4209-A91F-A9E680EF3438}">
      <dsp:nvSpPr>
        <dsp:cNvPr id="0" name=""/>
        <dsp:cNvSpPr/>
      </dsp:nvSpPr>
      <dsp:spPr>
        <a:xfrm rot="5400000">
          <a:off x="5414155" y="-2085063"/>
          <a:ext cx="830370" cy="5486438"/>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es-PE" sz="1800" b="1" kern="1200" dirty="0">
              <a:solidFill>
                <a:schemeClr val="tx1"/>
              </a:solidFill>
              <a:latin typeface="Franklin Gothic Medium" pitchFamily="34" charset="0"/>
            </a:rPr>
            <a:t>en US $ 8’ 362,596.95</a:t>
          </a:r>
          <a:endParaRPr lang="es-PE" sz="1800" b="1" kern="1200" dirty="0">
            <a:solidFill>
              <a:schemeClr val="tx1"/>
            </a:solidFill>
          </a:endParaRPr>
        </a:p>
        <a:p>
          <a:pPr marL="171450" lvl="1" indent="-171450" algn="just" defTabSz="800100">
            <a:lnSpc>
              <a:spcPct val="90000"/>
            </a:lnSpc>
            <a:spcBef>
              <a:spcPct val="0"/>
            </a:spcBef>
            <a:spcAft>
              <a:spcPct val="15000"/>
            </a:spcAft>
            <a:buChar char="•"/>
          </a:pPr>
          <a:r>
            <a:rPr lang="es-PE" sz="1800" b="1" kern="1200" dirty="0">
              <a:solidFill>
                <a:schemeClr val="tx1"/>
              </a:solidFill>
              <a:latin typeface="Franklin Gothic Medium" pitchFamily="34" charset="0"/>
            </a:rPr>
            <a:t>en Euros  1´094.749.64 (ambos montos sin intereses)</a:t>
          </a:r>
          <a:endParaRPr lang="es-PE" sz="1800" b="1" kern="1200" dirty="0">
            <a:solidFill>
              <a:schemeClr val="tx1"/>
            </a:solidFill>
          </a:endParaRPr>
        </a:p>
      </dsp:txBody>
      <dsp:txXfrm rot="-5400000">
        <a:off x="3086122" y="283505"/>
        <a:ext cx="5445903" cy="749300"/>
      </dsp:txXfrm>
    </dsp:sp>
    <dsp:sp modelId="{6BE849CD-F721-4562-B664-083AD80FDDEA}">
      <dsp:nvSpPr>
        <dsp:cNvPr id="0" name=""/>
        <dsp:cNvSpPr/>
      </dsp:nvSpPr>
      <dsp:spPr>
        <a:xfrm>
          <a:off x="0" y="242969"/>
          <a:ext cx="3086121" cy="830373"/>
        </a:xfrm>
        <a:prstGeom prst="roundRect">
          <a:avLst/>
        </a:prstGeom>
        <a:solidFill>
          <a:srgbClr val="FFFF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s-PE" sz="2600" b="1" kern="1200" dirty="0">
              <a:solidFill>
                <a:schemeClr val="tx1"/>
              </a:solidFill>
              <a:latin typeface="Franklin Gothic Medium" pitchFamily="34" charset="0"/>
            </a:rPr>
            <a:t>Monto a recuperar : </a:t>
          </a:r>
          <a:endParaRPr lang="es-PE" sz="2600" b="1" kern="1200" dirty="0">
            <a:solidFill>
              <a:schemeClr val="tx1"/>
            </a:solidFill>
          </a:endParaRPr>
        </a:p>
      </dsp:txBody>
      <dsp:txXfrm>
        <a:off x="40535" y="283504"/>
        <a:ext cx="3005051" cy="7493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3C7A7-BCC4-4209-A91F-A9E680EF3438}">
      <dsp:nvSpPr>
        <dsp:cNvPr id="0" name=""/>
        <dsp:cNvSpPr/>
      </dsp:nvSpPr>
      <dsp:spPr>
        <a:xfrm rot="5400000">
          <a:off x="5478634" y="-2366399"/>
          <a:ext cx="798568" cy="5532158"/>
        </a:xfrm>
        <a:prstGeom prst="round2SameRect">
          <a:avLst/>
        </a:prstGeom>
        <a:solidFill>
          <a:srgbClr val="E2FCFE">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PE" sz="2000" b="1" kern="1200" dirty="0">
              <a:solidFill>
                <a:schemeClr val="tx1"/>
              </a:solidFill>
              <a:latin typeface="Franklin Gothic Medium" pitchFamily="34" charset="0"/>
            </a:rPr>
            <a:t>Monto en US $ 939,185.08 (sin intereses).</a:t>
          </a:r>
          <a:r>
            <a:rPr lang="es-ES" sz="2000" b="1" kern="1200" dirty="0">
              <a:solidFill>
                <a:schemeClr val="tx1"/>
              </a:solidFill>
            </a:rPr>
            <a:t>.</a:t>
          </a:r>
          <a:endParaRPr lang="es-PE" sz="2000" b="1" kern="1200" dirty="0">
            <a:solidFill>
              <a:schemeClr val="tx1"/>
            </a:solidFill>
          </a:endParaRPr>
        </a:p>
      </dsp:txBody>
      <dsp:txXfrm rot="-5400000">
        <a:off x="3111840" y="39378"/>
        <a:ext cx="5493175" cy="720602"/>
      </dsp:txXfrm>
    </dsp:sp>
    <dsp:sp modelId="{6BE849CD-F721-4562-B664-083AD80FDDEA}">
      <dsp:nvSpPr>
        <dsp:cNvPr id="0" name=""/>
        <dsp:cNvSpPr/>
      </dsp:nvSpPr>
      <dsp:spPr>
        <a:xfrm>
          <a:off x="0" y="15852"/>
          <a:ext cx="3111839" cy="767653"/>
        </a:xfrm>
        <a:prstGeom prst="roundRect">
          <a:avLst/>
        </a:prstGeom>
        <a:solidFill>
          <a:srgbClr val="FFFF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just" defTabSz="889000">
            <a:lnSpc>
              <a:spcPct val="90000"/>
            </a:lnSpc>
            <a:spcBef>
              <a:spcPct val="0"/>
            </a:spcBef>
            <a:spcAft>
              <a:spcPct val="35000"/>
            </a:spcAft>
            <a:buNone/>
          </a:pPr>
          <a:r>
            <a:rPr lang="es-PE" sz="2000" b="1" kern="1200" dirty="0">
              <a:solidFill>
                <a:schemeClr val="tx1"/>
              </a:solidFill>
              <a:latin typeface="Franklin Gothic Medium" pitchFamily="34" charset="0"/>
            </a:rPr>
            <a:t>Yuri </a:t>
          </a:r>
          <a:r>
            <a:rPr lang="es-PE" sz="2000" b="1" kern="1200" dirty="0" err="1">
              <a:solidFill>
                <a:schemeClr val="tx1"/>
              </a:solidFill>
              <a:latin typeface="Franklin Gothic Medium" pitchFamily="34" charset="0"/>
            </a:rPr>
            <a:t>Khozyainov</a:t>
          </a:r>
          <a:r>
            <a:rPr lang="es-PE" sz="2000" b="1" kern="1200" dirty="0">
              <a:solidFill>
                <a:schemeClr val="tx1"/>
              </a:solidFill>
              <a:latin typeface="Franklin Gothic Medium" pitchFamily="34" charset="0"/>
            </a:rPr>
            <a:t>, </a:t>
          </a:r>
          <a:r>
            <a:rPr lang="es-PE" sz="2000" b="1" kern="1200" dirty="0" err="1">
              <a:solidFill>
                <a:schemeClr val="tx1"/>
              </a:solidFill>
              <a:latin typeface="Franklin Gothic Medium" pitchFamily="34" charset="0"/>
            </a:rPr>
            <a:t>Lioubov</a:t>
          </a:r>
          <a:r>
            <a:rPr lang="es-PE" sz="2000" b="1" kern="1200" dirty="0">
              <a:solidFill>
                <a:schemeClr val="tx1"/>
              </a:solidFill>
              <a:latin typeface="Franklin Gothic Medium" pitchFamily="34" charset="0"/>
            </a:rPr>
            <a:t> </a:t>
          </a:r>
          <a:r>
            <a:rPr lang="es-PE" sz="2000" b="1" kern="1200" dirty="0" err="1">
              <a:solidFill>
                <a:schemeClr val="tx1"/>
              </a:solidFill>
              <a:latin typeface="Franklin Gothic Medium" pitchFamily="34" charset="0"/>
            </a:rPr>
            <a:t>Khoziainova</a:t>
          </a:r>
          <a:r>
            <a:rPr lang="es-PE" sz="2000" b="1" kern="1200" dirty="0">
              <a:solidFill>
                <a:schemeClr val="tx1"/>
              </a:solidFill>
              <a:latin typeface="Franklin Gothic Medium" pitchFamily="34" charset="0"/>
            </a:rPr>
            <a:t> : </a:t>
          </a:r>
          <a:endParaRPr lang="es-PE" sz="2000" b="1" kern="1200" dirty="0">
            <a:solidFill>
              <a:schemeClr val="tx1"/>
            </a:solidFill>
          </a:endParaRPr>
        </a:p>
      </dsp:txBody>
      <dsp:txXfrm>
        <a:off x="37474" y="53326"/>
        <a:ext cx="3036891" cy="692705"/>
      </dsp:txXfrm>
    </dsp:sp>
    <dsp:sp modelId="{7A974142-F3D6-4530-9698-61CF4DB9F59D}">
      <dsp:nvSpPr>
        <dsp:cNvPr id="0" name=""/>
        <dsp:cNvSpPr/>
      </dsp:nvSpPr>
      <dsp:spPr>
        <a:xfrm rot="5400000">
          <a:off x="5505230" y="-1544517"/>
          <a:ext cx="745375" cy="5532158"/>
        </a:xfrm>
        <a:prstGeom prst="round2SameRect">
          <a:avLst/>
        </a:prstGeom>
        <a:solidFill>
          <a:srgbClr val="E2FCFE">
            <a:alpha val="90000"/>
          </a:srgb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s-PE" sz="2000" b="1" kern="1200" dirty="0">
              <a:solidFill>
                <a:schemeClr val="tx1"/>
              </a:solidFill>
              <a:latin typeface="Franklin Gothic Medium" pitchFamily="34" charset="0"/>
            </a:rPr>
            <a:t>Monto en US $ 438,693.37 (sin intereses).</a:t>
          </a:r>
          <a:endParaRPr lang="es-PE" sz="2000" b="1" kern="1200" dirty="0">
            <a:solidFill>
              <a:schemeClr val="tx1"/>
            </a:solidFill>
          </a:endParaRPr>
        </a:p>
      </dsp:txBody>
      <dsp:txXfrm rot="-5400000">
        <a:off x="3111839" y="885260"/>
        <a:ext cx="5495772" cy="672603"/>
      </dsp:txXfrm>
    </dsp:sp>
    <dsp:sp modelId="{A72F7A51-DFBF-4439-B23C-F84AD00A893A}">
      <dsp:nvSpPr>
        <dsp:cNvPr id="0" name=""/>
        <dsp:cNvSpPr/>
      </dsp:nvSpPr>
      <dsp:spPr>
        <a:xfrm>
          <a:off x="0" y="876635"/>
          <a:ext cx="3111839" cy="689853"/>
        </a:xfrm>
        <a:prstGeom prst="roundRect">
          <a:avLst/>
        </a:prstGeom>
        <a:solidFill>
          <a:srgbClr val="FFFF99"/>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a:lnSpc>
              <a:spcPct val="90000"/>
            </a:lnSpc>
            <a:spcBef>
              <a:spcPct val="0"/>
            </a:spcBef>
            <a:spcAft>
              <a:spcPct val="35000"/>
            </a:spcAft>
            <a:buNone/>
          </a:pPr>
          <a:r>
            <a:rPr lang="es-PE" sz="2000" b="1" kern="1200" dirty="0" err="1">
              <a:solidFill>
                <a:schemeClr val="tx1"/>
              </a:solidFill>
              <a:latin typeface="Franklin Gothic Medium" pitchFamily="34" charset="0"/>
            </a:rPr>
            <a:t>Evgeny</a:t>
          </a:r>
          <a:r>
            <a:rPr lang="es-PE" sz="2000" b="1" kern="1200" dirty="0">
              <a:solidFill>
                <a:schemeClr val="tx1"/>
              </a:solidFill>
              <a:latin typeface="Franklin Gothic Medium" pitchFamily="34" charset="0"/>
            </a:rPr>
            <a:t> </a:t>
          </a:r>
          <a:r>
            <a:rPr lang="es-PE" sz="2000" b="1" kern="1200" dirty="0" err="1">
              <a:solidFill>
                <a:schemeClr val="tx1"/>
              </a:solidFill>
              <a:latin typeface="Franklin Gothic Medium" pitchFamily="34" charset="0"/>
            </a:rPr>
            <a:t>Ananev</a:t>
          </a:r>
          <a:r>
            <a:rPr lang="es-PE" sz="2000" b="1" kern="1200" dirty="0">
              <a:solidFill>
                <a:schemeClr val="tx1"/>
              </a:solidFill>
              <a:latin typeface="Franklin Gothic Medium" pitchFamily="34" charset="0"/>
            </a:rPr>
            <a:t> : </a:t>
          </a:r>
          <a:endParaRPr lang="es-PE" sz="2000" b="1" kern="1200" dirty="0">
            <a:solidFill>
              <a:schemeClr val="tx1"/>
            </a:solidFill>
          </a:endParaRPr>
        </a:p>
      </dsp:txBody>
      <dsp:txXfrm>
        <a:off x="33676" y="910311"/>
        <a:ext cx="3044487" cy="6225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964" cy="496501"/>
          </a:xfrm>
          <a:prstGeom prst="rect">
            <a:avLst/>
          </a:prstGeom>
        </p:spPr>
        <p:txBody>
          <a:bodyPr vert="horz" lIns="93936" tIns="46968" rIns="93936" bIns="46968" rtlCol="0"/>
          <a:lstStyle>
            <a:lvl1pPr algn="l">
              <a:defRPr sz="1200"/>
            </a:lvl1pPr>
          </a:lstStyle>
          <a:p>
            <a:pPr>
              <a:defRPr/>
            </a:pPr>
            <a:endParaRPr lang="es-PE"/>
          </a:p>
        </p:txBody>
      </p:sp>
      <p:sp>
        <p:nvSpPr>
          <p:cNvPr id="3" name="2 Marcador de fecha"/>
          <p:cNvSpPr>
            <a:spLocks noGrp="1"/>
          </p:cNvSpPr>
          <p:nvPr>
            <p:ph type="dt" idx="1"/>
          </p:nvPr>
        </p:nvSpPr>
        <p:spPr>
          <a:xfrm>
            <a:off x="3850187" y="0"/>
            <a:ext cx="2945964" cy="496501"/>
          </a:xfrm>
          <a:prstGeom prst="rect">
            <a:avLst/>
          </a:prstGeom>
        </p:spPr>
        <p:txBody>
          <a:bodyPr vert="horz" lIns="93936" tIns="46968" rIns="93936" bIns="46968" rtlCol="0"/>
          <a:lstStyle>
            <a:lvl1pPr algn="r">
              <a:defRPr sz="1200"/>
            </a:lvl1pPr>
          </a:lstStyle>
          <a:p>
            <a:pPr>
              <a:defRPr/>
            </a:pPr>
            <a:fld id="{0158F94A-60E4-42FA-A296-EE5EF6843547}" type="datetimeFigureOut">
              <a:rPr lang="es-PE"/>
              <a:pPr>
                <a:defRPr/>
              </a:pPr>
              <a:t>9/10/2022</a:t>
            </a:fld>
            <a:endParaRPr lang="es-PE"/>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936" tIns="46968" rIns="93936" bIns="46968" rtlCol="0" anchor="ctr"/>
          <a:lstStyle/>
          <a:p>
            <a:pPr lvl="0"/>
            <a:endParaRPr lang="es-PE" noProof="0"/>
          </a:p>
        </p:txBody>
      </p:sp>
      <p:sp>
        <p:nvSpPr>
          <p:cNvPr id="5" name="4 Marcador de notas"/>
          <p:cNvSpPr>
            <a:spLocks noGrp="1"/>
          </p:cNvSpPr>
          <p:nvPr>
            <p:ph type="body" sz="quarter" idx="3"/>
          </p:nvPr>
        </p:nvSpPr>
        <p:spPr>
          <a:xfrm>
            <a:off x="680073" y="4715911"/>
            <a:ext cx="5437530" cy="4466819"/>
          </a:xfrm>
          <a:prstGeom prst="rect">
            <a:avLst/>
          </a:prstGeom>
        </p:spPr>
        <p:txBody>
          <a:bodyPr vert="horz" lIns="93936" tIns="46968" rIns="93936" bIns="46968"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PE" noProof="0"/>
          </a:p>
        </p:txBody>
      </p:sp>
      <p:sp>
        <p:nvSpPr>
          <p:cNvPr id="6" name="5 Marcador de pie de página"/>
          <p:cNvSpPr>
            <a:spLocks noGrp="1"/>
          </p:cNvSpPr>
          <p:nvPr>
            <p:ph type="ftr" sz="quarter" idx="4"/>
          </p:nvPr>
        </p:nvSpPr>
        <p:spPr>
          <a:xfrm>
            <a:off x="0" y="9428455"/>
            <a:ext cx="2945964" cy="496501"/>
          </a:xfrm>
          <a:prstGeom prst="rect">
            <a:avLst/>
          </a:prstGeom>
        </p:spPr>
        <p:txBody>
          <a:bodyPr vert="horz" lIns="93936" tIns="46968" rIns="93936" bIns="46968"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50187" y="9428455"/>
            <a:ext cx="2945964" cy="496501"/>
          </a:xfrm>
          <a:prstGeom prst="rect">
            <a:avLst/>
          </a:prstGeom>
        </p:spPr>
        <p:txBody>
          <a:bodyPr vert="horz" lIns="93936" tIns="46968" rIns="93936" bIns="46968" rtlCol="0" anchor="b"/>
          <a:lstStyle>
            <a:lvl1pPr algn="r">
              <a:defRPr sz="1200"/>
            </a:lvl1pPr>
          </a:lstStyle>
          <a:p>
            <a:pPr>
              <a:defRPr/>
            </a:pPr>
            <a:fld id="{960B06A6-FBE7-435C-B963-C5D6123BCD27}" type="slidenum">
              <a:rPr lang="es-PE"/>
              <a:pPr>
                <a:defRPr/>
              </a:pPr>
              <a:t>‹Nº›</a:t>
            </a:fld>
            <a:endParaRPr lang="es-PE"/>
          </a:p>
        </p:txBody>
      </p:sp>
    </p:spTree>
    <p:extLst>
      <p:ext uri="{BB962C8B-B14F-4D97-AF65-F5344CB8AC3E}">
        <p14:creationId xmlns:p14="http://schemas.microsoft.com/office/powerpoint/2010/main" val="21164326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5D7811A-232F-4896-B041-2A8256C694CD}" type="slidenum">
              <a:rPr lang="es-PE" smtClean="0"/>
              <a:pPr eaLnBrk="1" hangingPunct="1"/>
              <a:t>1</a:t>
            </a:fld>
            <a:endParaRPr lang="es-P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0BA655-B19B-4F21-A8B9-FA73930B9442}" type="slidenum">
              <a:rPr lang="es-PE" smtClean="0"/>
              <a:pPr eaLnBrk="1" hangingPunct="1"/>
              <a:t>2</a:t>
            </a:fld>
            <a:endParaRPr lang="es-P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0BA655-B19B-4F21-A8B9-FA73930B9442}" type="slidenum">
              <a:rPr lang="es-PE" smtClean="0"/>
              <a:pPr eaLnBrk="1" hangingPunct="1"/>
              <a:t>19</a:t>
            </a:fld>
            <a:endParaRPr lang="es-P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04A106-38CB-4F57-AC0E-A7FA4B54FFE0}" type="slidenum">
              <a:rPr lang="es-PE" smtClean="0"/>
              <a:pPr eaLnBrk="1" hangingPunct="1"/>
              <a:t>24</a:t>
            </a:fld>
            <a:endParaRPr lang="es-P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8D9017E9-B04B-4F33-9228-DB9C8053DBBB}" type="datetimeFigureOut">
              <a:rPr lang="es-PE"/>
              <a:pPr>
                <a:defRPr/>
              </a:pPr>
              <a:t>9/10/2022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67DEA84B-04FC-4C1D-ABD6-26E520D78B9B}" type="slidenum">
              <a:rPr lang="es-PE"/>
              <a:pPr>
                <a:defRPr/>
              </a:pPr>
              <a:t>‹Nº›</a:t>
            </a:fld>
            <a:endParaRPr lang="es-PE"/>
          </a:p>
        </p:txBody>
      </p:sp>
    </p:spTree>
    <p:extLst>
      <p:ext uri="{BB962C8B-B14F-4D97-AF65-F5344CB8AC3E}">
        <p14:creationId xmlns:p14="http://schemas.microsoft.com/office/powerpoint/2010/main" val="3494492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B85BBF55-3DA4-42E9-B245-C3A540C34845}" type="datetimeFigureOut">
              <a:rPr lang="es-PE"/>
              <a:pPr>
                <a:defRPr/>
              </a:pPr>
              <a:t>9/10/2022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038925B-4904-4A03-9044-2F081713DDD0}" type="slidenum">
              <a:rPr lang="es-PE"/>
              <a:pPr>
                <a:defRPr/>
              </a:pPr>
              <a:t>‹Nº›</a:t>
            </a:fld>
            <a:endParaRPr lang="es-PE"/>
          </a:p>
        </p:txBody>
      </p:sp>
    </p:spTree>
    <p:extLst>
      <p:ext uri="{BB962C8B-B14F-4D97-AF65-F5344CB8AC3E}">
        <p14:creationId xmlns:p14="http://schemas.microsoft.com/office/powerpoint/2010/main" val="3504765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34E450FA-3CB9-4DED-9067-C1E27E4FDDB5}" type="datetimeFigureOut">
              <a:rPr lang="es-PE"/>
              <a:pPr>
                <a:defRPr/>
              </a:pPr>
              <a:t>9/10/2022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9EA63DA8-5082-4938-B9A5-5DE687F70700}" type="slidenum">
              <a:rPr lang="es-PE"/>
              <a:pPr>
                <a:defRPr/>
              </a:pPr>
              <a:t>‹Nº›</a:t>
            </a:fld>
            <a:endParaRPr lang="es-PE"/>
          </a:p>
        </p:txBody>
      </p:sp>
    </p:spTree>
    <p:extLst>
      <p:ext uri="{BB962C8B-B14F-4D97-AF65-F5344CB8AC3E}">
        <p14:creationId xmlns:p14="http://schemas.microsoft.com/office/powerpoint/2010/main" val="396070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lvl1pPr>
              <a:defRPr/>
            </a:lvl1pPr>
          </a:lstStyle>
          <a:p>
            <a:pPr>
              <a:defRPr/>
            </a:pPr>
            <a:fld id="{99847C50-2FBD-4D27-A8A4-41A05A9CBBBE}" type="datetimeFigureOut">
              <a:rPr lang="es-PE"/>
              <a:pPr>
                <a:defRPr/>
              </a:pPr>
              <a:t>9/10/2022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1E54989C-57B6-4490-9FC6-B1C64E046A4F}" type="slidenum">
              <a:rPr lang="es-PE"/>
              <a:pPr>
                <a:defRPr/>
              </a:pPr>
              <a:t>‹Nº›</a:t>
            </a:fld>
            <a:endParaRPr lang="es-PE"/>
          </a:p>
        </p:txBody>
      </p:sp>
    </p:spTree>
    <p:extLst>
      <p:ext uri="{BB962C8B-B14F-4D97-AF65-F5344CB8AC3E}">
        <p14:creationId xmlns:p14="http://schemas.microsoft.com/office/powerpoint/2010/main" val="9305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66E293B-8B37-4325-93A8-D4C29204133E}" type="datetimeFigureOut">
              <a:rPr lang="es-PE"/>
              <a:pPr>
                <a:defRPr/>
              </a:pPr>
              <a:t>9/10/2022</a:t>
            </a:fld>
            <a:endParaRPr lang="es-PE"/>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AC8D3F2E-9EB4-4FDE-A829-821D004D0FC0}" type="slidenum">
              <a:rPr lang="es-PE"/>
              <a:pPr>
                <a:defRPr/>
              </a:pPr>
              <a:t>‹Nº›</a:t>
            </a:fld>
            <a:endParaRPr lang="es-PE"/>
          </a:p>
        </p:txBody>
      </p:sp>
    </p:spTree>
    <p:extLst>
      <p:ext uri="{BB962C8B-B14F-4D97-AF65-F5344CB8AC3E}">
        <p14:creationId xmlns:p14="http://schemas.microsoft.com/office/powerpoint/2010/main" val="248205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3 Marcador de fecha"/>
          <p:cNvSpPr>
            <a:spLocks noGrp="1"/>
          </p:cNvSpPr>
          <p:nvPr>
            <p:ph type="dt" sz="half" idx="10"/>
          </p:nvPr>
        </p:nvSpPr>
        <p:spPr/>
        <p:txBody>
          <a:bodyPr/>
          <a:lstStyle>
            <a:lvl1pPr>
              <a:defRPr/>
            </a:lvl1pPr>
          </a:lstStyle>
          <a:p>
            <a:pPr>
              <a:defRPr/>
            </a:pPr>
            <a:fld id="{4395FFA1-6721-482B-8F19-39A7AF90CEB5}" type="datetimeFigureOut">
              <a:rPr lang="es-PE"/>
              <a:pPr>
                <a:defRPr/>
              </a:pPr>
              <a:t>9/10/2022</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E651F939-E7F5-420E-BDE4-03B3F7840A70}" type="slidenum">
              <a:rPr lang="es-PE"/>
              <a:pPr>
                <a:defRPr/>
              </a:pPr>
              <a:t>‹Nº›</a:t>
            </a:fld>
            <a:endParaRPr lang="es-PE"/>
          </a:p>
        </p:txBody>
      </p:sp>
    </p:spTree>
    <p:extLst>
      <p:ext uri="{BB962C8B-B14F-4D97-AF65-F5344CB8AC3E}">
        <p14:creationId xmlns:p14="http://schemas.microsoft.com/office/powerpoint/2010/main" val="184185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3 Marcador de fecha"/>
          <p:cNvSpPr>
            <a:spLocks noGrp="1"/>
          </p:cNvSpPr>
          <p:nvPr>
            <p:ph type="dt" sz="half" idx="10"/>
          </p:nvPr>
        </p:nvSpPr>
        <p:spPr/>
        <p:txBody>
          <a:bodyPr/>
          <a:lstStyle>
            <a:lvl1pPr>
              <a:defRPr/>
            </a:lvl1pPr>
          </a:lstStyle>
          <a:p>
            <a:pPr>
              <a:defRPr/>
            </a:pPr>
            <a:fld id="{8C6CDEFE-C2BB-4646-AF6D-E417A8BFBCA4}" type="datetimeFigureOut">
              <a:rPr lang="es-PE"/>
              <a:pPr>
                <a:defRPr/>
              </a:pPr>
              <a:t>9/10/2022</a:t>
            </a:fld>
            <a:endParaRPr lang="es-PE"/>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F80CB57D-4662-45CA-A5CB-8204B98667FF}" type="slidenum">
              <a:rPr lang="es-PE"/>
              <a:pPr>
                <a:defRPr/>
              </a:pPr>
              <a:t>‹Nº›</a:t>
            </a:fld>
            <a:endParaRPr lang="es-PE"/>
          </a:p>
        </p:txBody>
      </p:sp>
    </p:spTree>
    <p:extLst>
      <p:ext uri="{BB962C8B-B14F-4D97-AF65-F5344CB8AC3E}">
        <p14:creationId xmlns:p14="http://schemas.microsoft.com/office/powerpoint/2010/main" val="1880754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A0A470EF-A015-4C33-B323-193D1D12EFE4}" type="datetimeFigureOut">
              <a:rPr lang="es-PE"/>
              <a:pPr>
                <a:defRPr/>
              </a:pPr>
              <a:t>9/10/2022</a:t>
            </a:fld>
            <a:endParaRPr lang="es-PE"/>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E47D2905-CEFC-4E49-9DC1-E8590F6D920C}" type="slidenum">
              <a:rPr lang="es-PE"/>
              <a:pPr>
                <a:defRPr/>
              </a:pPr>
              <a:t>‹Nº›</a:t>
            </a:fld>
            <a:endParaRPr lang="es-PE"/>
          </a:p>
        </p:txBody>
      </p:sp>
    </p:spTree>
    <p:extLst>
      <p:ext uri="{BB962C8B-B14F-4D97-AF65-F5344CB8AC3E}">
        <p14:creationId xmlns:p14="http://schemas.microsoft.com/office/powerpoint/2010/main" val="1147246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F34DD80-E5D0-438F-B872-AAEFF7DD53B2}" type="datetimeFigureOut">
              <a:rPr lang="es-PE"/>
              <a:pPr>
                <a:defRPr/>
              </a:pPr>
              <a:t>9/10/2022</a:t>
            </a:fld>
            <a:endParaRPr lang="es-PE"/>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2FD9C88F-4DE6-4766-8A0B-8C53E453E7E5}" type="slidenum">
              <a:rPr lang="es-PE"/>
              <a:pPr>
                <a:defRPr/>
              </a:pPr>
              <a:t>‹Nº›</a:t>
            </a:fld>
            <a:endParaRPr lang="es-PE"/>
          </a:p>
        </p:txBody>
      </p:sp>
    </p:spTree>
    <p:extLst>
      <p:ext uri="{BB962C8B-B14F-4D97-AF65-F5344CB8AC3E}">
        <p14:creationId xmlns:p14="http://schemas.microsoft.com/office/powerpoint/2010/main" val="250764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A636BC1-8C30-4DB1-8E94-555F0935FB77}" type="datetimeFigureOut">
              <a:rPr lang="es-PE"/>
              <a:pPr>
                <a:defRPr/>
              </a:pPr>
              <a:t>9/10/2022</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2A84F3AB-A154-4179-8249-3C4A0722E61F}" type="slidenum">
              <a:rPr lang="es-PE"/>
              <a:pPr>
                <a:defRPr/>
              </a:pPr>
              <a:t>‹Nº›</a:t>
            </a:fld>
            <a:endParaRPr lang="es-PE"/>
          </a:p>
        </p:txBody>
      </p:sp>
    </p:spTree>
    <p:extLst>
      <p:ext uri="{BB962C8B-B14F-4D97-AF65-F5344CB8AC3E}">
        <p14:creationId xmlns:p14="http://schemas.microsoft.com/office/powerpoint/2010/main" val="3174364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869DC25-939C-4AC5-AE63-53EDA43AA055}" type="datetimeFigureOut">
              <a:rPr lang="es-PE"/>
              <a:pPr>
                <a:defRPr/>
              </a:pPr>
              <a:t>9/10/2022</a:t>
            </a:fld>
            <a:endParaRPr lang="es-PE"/>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51AB68BD-0686-42D1-B114-FE39449EE41A}" type="slidenum">
              <a:rPr lang="es-PE"/>
              <a:pPr>
                <a:defRPr/>
              </a:pPr>
              <a:t>‹Nº›</a:t>
            </a:fld>
            <a:endParaRPr lang="es-PE"/>
          </a:p>
        </p:txBody>
      </p:sp>
    </p:spTree>
    <p:extLst>
      <p:ext uri="{BB962C8B-B14F-4D97-AF65-F5344CB8AC3E}">
        <p14:creationId xmlns:p14="http://schemas.microsoft.com/office/powerpoint/2010/main" val="142209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3500000" scaled="1"/>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PE"/>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DBB59A4-E012-4A94-887B-DECBDD6B77B5}" type="datetimeFigureOut">
              <a:rPr lang="es-PE"/>
              <a:pPr>
                <a:defRPr/>
              </a:pPr>
              <a:t>9/10/2022</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10955-3903-491B-999B-92DDBCDADA1E}" type="slidenum">
              <a:rPr lang="es-PE"/>
              <a:pPr>
                <a:defRPr/>
              </a:pPr>
              <a:t>‹Nº›</a:t>
            </a:fld>
            <a:endParaRPr lang="es-P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png"/><Relationship Id="rId7" Type="http://schemas.openxmlformats.org/officeDocument/2006/relationships/diagramQuickStyle" Target="../diagrams/quickStyle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12.png"/><Relationship Id="rId10" Type="http://schemas.microsoft.com/office/2007/relationships/diagramDrawing" Target="../diagrams/drawing4.xml"/><Relationship Id="rId4" Type="http://schemas.openxmlformats.org/officeDocument/2006/relationships/image" Target="../media/image6.png"/><Relationship Id="rId9" Type="http://schemas.openxmlformats.org/officeDocument/2006/relationships/diagramColors" Target="../diagrams/colors4.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png"/><Relationship Id="rId7" Type="http://schemas.openxmlformats.org/officeDocument/2006/relationships/diagramLayout" Target="../diagrams/layout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16.png"/><Relationship Id="rId10" Type="http://schemas.microsoft.com/office/2007/relationships/diagramDrawing" Target="../diagrams/drawing5.xml"/><Relationship Id="rId4" Type="http://schemas.openxmlformats.org/officeDocument/2006/relationships/image" Target="../media/image6.png"/><Relationship Id="rId9" Type="http://schemas.openxmlformats.org/officeDocument/2006/relationships/diagramColors" Target="../diagrams/colors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sp>
        <p:nvSpPr>
          <p:cNvPr id="4099" name="9 CuadroTexto"/>
          <p:cNvSpPr txBox="1">
            <a:spLocks noChangeArrowheads="1"/>
          </p:cNvSpPr>
          <p:nvPr/>
        </p:nvSpPr>
        <p:spPr bwMode="auto">
          <a:xfrm>
            <a:off x="2667000" y="428605"/>
            <a:ext cx="6477000" cy="892552"/>
          </a:xfrm>
          <a:prstGeom prst="rect">
            <a:avLst/>
          </a:prstGeom>
          <a:noFill/>
          <a:ln w="9525">
            <a:noFill/>
            <a:miter lim="800000"/>
            <a:headEnd/>
            <a:tailEnd/>
          </a:ln>
        </p:spPr>
        <p:txBody>
          <a:bodyPr>
            <a:spAutoFit/>
          </a:bodyPr>
          <a:lstStyle/>
          <a:p>
            <a:pPr algn="ctr">
              <a:defRPr/>
            </a:pPr>
            <a:r>
              <a:rPr lang="es-PE" sz="1700" dirty="0">
                <a:solidFill>
                  <a:schemeClr val="bg1"/>
                </a:solidFill>
                <a:effectLst>
                  <a:glow rad="228600">
                    <a:schemeClr val="accent1">
                      <a:satMod val="175000"/>
                      <a:alpha val="40000"/>
                    </a:schemeClr>
                  </a:glow>
                </a:effectLst>
                <a:latin typeface="Arial Black" pitchFamily="34" charset="0"/>
              </a:rPr>
              <a:t>MINISTERIO PÚBLICO </a:t>
            </a:r>
          </a:p>
          <a:p>
            <a:pPr algn="ctr">
              <a:defRPr/>
            </a:pPr>
            <a:r>
              <a:rPr lang="es-PE" sz="1700" dirty="0">
                <a:solidFill>
                  <a:schemeClr val="bg1"/>
                </a:solidFill>
                <a:effectLst>
                  <a:glow rad="228600">
                    <a:schemeClr val="accent1">
                      <a:satMod val="175000"/>
                      <a:alpha val="40000"/>
                    </a:schemeClr>
                  </a:glow>
                </a:effectLst>
                <a:latin typeface="Arial Black" pitchFamily="34" charset="0"/>
              </a:rPr>
              <a:t>FISCALIA DE LA NACIÓN</a:t>
            </a:r>
            <a:endParaRPr lang="es-PE" dirty="0">
              <a:solidFill>
                <a:schemeClr val="bg1"/>
              </a:solidFill>
              <a:effectLst>
                <a:glow rad="228600">
                  <a:schemeClr val="accent1">
                    <a:satMod val="175000"/>
                    <a:alpha val="40000"/>
                  </a:schemeClr>
                </a:glow>
              </a:effectLst>
              <a:latin typeface="Calibri" pitchFamily="34" charset="0"/>
            </a:endParaRPr>
          </a:p>
          <a:p>
            <a:pPr>
              <a:defRPr/>
            </a:pPr>
            <a:endParaRPr lang="es-PE" dirty="0">
              <a:solidFill>
                <a:schemeClr val="bg1"/>
              </a:solidFill>
              <a:effectLst>
                <a:glow rad="228600">
                  <a:schemeClr val="accent1">
                    <a:satMod val="175000"/>
                    <a:alpha val="40000"/>
                  </a:schemeClr>
                </a:glow>
              </a:effectLst>
              <a:latin typeface="Calibri" pitchFamily="34" charset="0"/>
            </a:endParaRPr>
          </a:p>
        </p:txBody>
      </p:sp>
      <p:cxnSp>
        <p:nvCxnSpPr>
          <p:cNvPr id="11" name="10 Conector recto"/>
          <p:cNvCxnSpPr/>
          <p:nvPr/>
        </p:nvCxnSpPr>
        <p:spPr>
          <a:xfrm>
            <a:off x="2286000" y="1017588"/>
            <a:ext cx="6477000" cy="1587"/>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pic>
        <p:nvPicPr>
          <p:cNvPr id="205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428625"/>
            <a:ext cx="1114425" cy="790575"/>
          </a:xfrm>
          <a:prstGeom prst="rect">
            <a:avLst/>
          </a:prstGeom>
          <a:gradFill rotWithShape="0">
            <a:gsLst>
              <a:gs pos="0">
                <a:srgbClr val="5E9EFF"/>
              </a:gs>
              <a:gs pos="39999">
                <a:srgbClr val="85C2FF"/>
              </a:gs>
              <a:gs pos="70000">
                <a:srgbClr val="C4D6EB"/>
              </a:gs>
              <a:gs pos="100000">
                <a:srgbClr val="FFEBFA"/>
              </a:gs>
            </a:gsLst>
            <a:lin ang="3000000"/>
          </a:gra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6" name="15 Conector recto"/>
          <p:cNvCxnSpPr/>
          <p:nvPr/>
        </p:nvCxnSpPr>
        <p:spPr>
          <a:xfrm rot="5400000">
            <a:off x="2130425" y="855663"/>
            <a:ext cx="1071563" cy="1587"/>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7410" name="Picture 2"/>
          <p:cNvPicPr>
            <a:picLocks noChangeAspect="1" noChangeArrowheads="1"/>
          </p:cNvPicPr>
          <p:nvPr/>
        </p:nvPicPr>
        <p:blipFill>
          <a:blip r:embed="rId5" cstate="print"/>
          <a:srcRect/>
          <a:stretch>
            <a:fillRect/>
          </a:stretch>
        </p:blipFill>
        <p:spPr bwMode="auto">
          <a:xfrm>
            <a:off x="500034" y="1571612"/>
            <a:ext cx="8286808" cy="4332977"/>
          </a:xfrm>
          <a:prstGeom prst="roundRect">
            <a:avLst/>
          </a:prstGeom>
          <a:ln>
            <a:noFill/>
          </a:ln>
          <a:effectLst>
            <a:softEdge rad="112500"/>
          </a:effectLst>
        </p:spPr>
      </p:pic>
      <p:sp>
        <p:nvSpPr>
          <p:cNvPr id="8" name="9 CuadroTexto"/>
          <p:cNvSpPr txBox="1">
            <a:spLocks noChangeArrowheads="1"/>
          </p:cNvSpPr>
          <p:nvPr/>
        </p:nvSpPr>
        <p:spPr bwMode="auto">
          <a:xfrm>
            <a:off x="1000100" y="1928802"/>
            <a:ext cx="7334301" cy="677108"/>
          </a:xfrm>
          <a:prstGeom prst="rect">
            <a:avLst/>
          </a:prstGeom>
          <a:noFill/>
          <a:ln w="9525">
            <a:noFill/>
            <a:miter lim="800000"/>
            <a:headEnd/>
            <a:tailEnd/>
          </a:ln>
        </p:spPr>
        <p:txBody>
          <a:bodyPr>
            <a:spAutoFit/>
          </a:bodyPr>
          <a:lstStyle/>
          <a:p>
            <a:pPr algn="ctr">
              <a:defRPr/>
            </a:pPr>
            <a:r>
              <a:rPr lang="es-PE" sz="1900" dirty="0">
                <a:solidFill>
                  <a:schemeClr val="bg1"/>
                </a:solidFill>
                <a:effectLst>
                  <a:glow rad="228600">
                    <a:schemeClr val="accent1">
                      <a:satMod val="175000"/>
                      <a:alpha val="40000"/>
                    </a:schemeClr>
                  </a:glow>
                </a:effectLst>
                <a:latin typeface="Arial Black" pitchFamily="34" charset="0"/>
              </a:rPr>
              <a:t>UNIDAD DE COOPERACIÓN JUDICIAL </a:t>
            </a:r>
          </a:p>
          <a:p>
            <a:pPr algn="ctr">
              <a:defRPr/>
            </a:pPr>
            <a:r>
              <a:rPr lang="es-PE" sz="1900" dirty="0">
                <a:solidFill>
                  <a:schemeClr val="bg1"/>
                </a:solidFill>
                <a:effectLst>
                  <a:glow rad="228600">
                    <a:schemeClr val="accent1">
                      <a:satMod val="175000"/>
                      <a:alpha val="40000"/>
                    </a:schemeClr>
                  </a:glow>
                </a:effectLst>
                <a:latin typeface="Arial Black" pitchFamily="34" charset="0"/>
              </a:rPr>
              <a:t>INTERNACIONAL Y EXTRADICIONES (UCJIE)</a:t>
            </a:r>
            <a:r>
              <a:rPr lang="es-PE" sz="1900" b="1" dirty="0">
                <a:solidFill>
                  <a:schemeClr val="bg1"/>
                </a:solidFill>
                <a:effectLst>
                  <a:glow rad="228600">
                    <a:schemeClr val="accent1">
                      <a:satMod val="175000"/>
                      <a:alpha val="40000"/>
                    </a:schemeClr>
                  </a:glow>
                </a:effectLst>
                <a:latin typeface="Arial Black" pitchFamily="34" charset="0"/>
              </a:rPr>
              <a:t>                   </a:t>
            </a:r>
          </a:p>
        </p:txBody>
      </p:sp>
      <p:sp>
        <p:nvSpPr>
          <p:cNvPr id="2057" name="9 CuadroTexto"/>
          <p:cNvSpPr txBox="1">
            <a:spLocks noChangeArrowheads="1"/>
          </p:cNvSpPr>
          <p:nvPr/>
        </p:nvSpPr>
        <p:spPr bwMode="auto">
          <a:xfrm>
            <a:off x="0" y="6375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1200">
                <a:solidFill>
                  <a:schemeClr val="bg1"/>
                </a:solidFill>
              </a:rPr>
              <a:t>Av. Abancay  cdra 5 s/n  piso 9  </a:t>
            </a:r>
          </a:p>
          <a:p>
            <a:pPr algn="ctr" eaLnBrk="1" hangingPunct="1"/>
            <a:r>
              <a:rPr lang="es-PE" sz="1200">
                <a:solidFill>
                  <a:schemeClr val="bg1"/>
                </a:solidFill>
              </a:rPr>
              <a:t>Central Telefónica (511) 2085555 anexos 5018-6797-5076 Fax (511) 2085555 anexo 5049</a:t>
            </a:r>
          </a:p>
        </p:txBody>
      </p:sp>
      <p:cxnSp>
        <p:nvCxnSpPr>
          <p:cNvPr id="10" name="9 Conector recto"/>
          <p:cNvCxnSpPr/>
          <p:nvPr/>
        </p:nvCxnSpPr>
        <p:spPr>
          <a:xfrm>
            <a:off x="1333500" y="6323013"/>
            <a:ext cx="64770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2059" name="12 CuadroTexto"/>
          <p:cNvSpPr txBox="1">
            <a:spLocks noChangeArrowheads="1"/>
          </p:cNvSpPr>
          <p:nvPr/>
        </p:nvSpPr>
        <p:spPr bwMode="auto">
          <a:xfrm>
            <a:off x="4572000" y="6000750"/>
            <a:ext cx="38750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PE" sz="1600" b="1"/>
              <a:t>ALONSO R. PEÑA CABRERA FREYRE</a:t>
            </a:r>
          </a:p>
          <a:p>
            <a:pPr eaLnBrk="1" hangingPunct="1"/>
            <a:endParaRPr lang="es-PE"/>
          </a:p>
        </p:txBody>
      </p:sp>
      <p:sp>
        <p:nvSpPr>
          <p:cNvPr id="14" name="13 Rectángulo"/>
          <p:cNvSpPr/>
          <p:nvPr/>
        </p:nvSpPr>
        <p:spPr>
          <a:xfrm>
            <a:off x="642938" y="4357688"/>
            <a:ext cx="8001000" cy="655637"/>
          </a:xfrm>
          <a:prstGeom prst="rect">
            <a:avLst/>
          </a:prstGeom>
          <a:solidFill>
            <a:srgbClr val="A3F7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tx1"/>
              </a:solidFill>
            </a:endParaRPr>
          </a:p>
          <a:p>
            <a:pPr algn="ctr">
              <a:defRPr/>
            </a:pPr>
            <a:r>
              <a:rPr lang="es-PE" b="1" dirty="0">
                <a:solidFill>
                  <a:schemeClr val="tx1"/>
                </a:solidFill>
              </a:rPr>
              <a:t>ESTRATEGIAS DE LA COOPERACIÓN JURÍDICA INTERNACIONAL </a:t>
            </a:r>
          </a:p>
          <a:p>
            <a:pPr algn="ctr">
              <a:defRPr/>
            </a:pPr>
            <a:r>
              <a:rPr lang="es-PE" b="1" dirty="0">
                <a:solidFill>
                  <a:schemeClr val="tx1"/>
                </a:solidFill>
              </a:rPr>
              <a:t>FRENTE AL CRIMEN ORGANIZADO TRANSNACIONAL</a:t>
            </a:r>
          </a:p>
          <a:p>
            <a:pPr algn="ctr">
              <a:defRPr/>
            </a:pPr>
            <a:endParaRPr lang="es-ES" b="1" dirty="0">
              <a:solidFill>
                <a:schemeClr val="tx1"/>
              </a:solidFill>
            </a:endParaRP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339723" y="3933056"/>
            <a:ext cx="8464551"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Como diligencias encaminadas a servir de material probatorio </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deberán respetarse las garantías exigidas para su práctica, que se intensificarán en relación proporcional a la gravedad de la injerencia que conlleve en derechos fundamentales.</a:t>
            </a:r>
          </a:p>
          <a:p>
            <a:pPr lvl="2" algn="just" eaLnBrk="0" hangingPunct="0">
              <a:defRPr/>
            </a:pPr>
            <a:endParaRPr lang="es-PE" sz="2500" b="1" dirty="0">
              <a:solidFill>
                <a:schemeClr val="bg1"/>
              </a:solidFill>
              <a:latin typeface="Franklin Gothic Medium" pitchFamily="34" charset="0"/>
            </a:endParaRPr>
          </a:p>
          <a:p>
            <a:pPr lvl="2"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rgbClr val="00B0F0"/>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23" t="51566" r="56155" b="24028"/>
          <a:stretch/>
        </p:blipFill>
        <p:spPr bwMode="auto">
          <a:xfrm>
            <a:off x="339722" y="4797152"/>
            <a:ext cx="8464551" cy="19415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242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307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p:cNvSpPr/>
          <p:nvPr/>
        </p:nvSpPr>
        <p:spPr>
          <a:xfrm>
            <a:off x="0" y="1133475"/>
            <a:ext cx="9144000" cy="495300"/>
          </a:xfrm>
          <a:prstGeom prst="rect">
            <a:avLst/>
          </a:prstGeom>
          <a:solidFill>
            <a:srgbClr val="FFFF99"/>
          </a:solid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1" dirty="0">
              <a:solidFill>
                <a:schemeClr val="tx1"/>
              </a:solidFill>
            </a:endParaRPr>
          </a:p>
          <a:p>
            <a:pPr algn="ctr">
              <a:defRPr/>
            </a:pPr>
            <a:r>
              <a:rPr lang="es-ES" sz="2400" b="1" dirty="0">
                <a:solidFill>
                  <a:schemeClr val="tx1"/>
                </a:solidFill>
              </a:rPr>
              <a:t>FUNDAMENTOS DE LA COOPERACIÓN</a:t>
            </a:r>
          </a:p>
          <a:p>
            <a:pPr algn="ctr">
              <a:defRPr/>
            </a:pPr>
            <a:endParaRPr lang="es-ES" b="1" dirty="0">
              <a:solidFill>
                <a:schemeClr val="tx1"/>
              </a:solidFill>
            </a:endParaRPr>
          </a:p>
        </p:txBody>
      </p:sp>
      <p:graphicFrame>
        <p:nvGraphicFramePr>
          <p:cNvPr id="13" name="12 Diagrama"/>
          <p:cNvGraphicFramePr/>
          <p:nvPr/>
        </p:nvGraphicFramePr>
        <p:xfrm>
          <a:off x="285748" y="1844824"/>
          <a:ext cx="8462716" cy="48965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3.- COLABORACIÓN ESPONTANEA – INTERCAMBIO ESPONTÁNEO DE INFORMACIÓN</a:t>
            </a:r>
          </a:p>
          <a:p>
            <a:pPr>
              <a:defRPr/>
            </a:pPr>
            <a:endParaRPr lang="es-ES" sz="2000" b="1" dirty="0">
              <a:solidFill>
                <a:schemeClr val="tx1"/>
              </a:solidFill>
            </a:endParaRPr>
          </a:p>
        </p:txBody>
      </p:sp>
      <p:sp>
        <p:nvSpPr>
          <p:cNvPr id="10" name="9 Rectángulo redondeado"/>
          <p:cNvSpPr/>
          <p:nvPr/>
        </p:nvSpPr>
        <p:spPr>
          <a:xfrm>
            <a:off x="465138" y="4868863"/>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r>
              <a:rPr lang="es-PE" sz="2500" b="1" dirty="0">
                <a:solidFill>
                  <a:srgbClr val="00B0F0"/>
                </a:solidFill>
                <a:latin typeface="Franklin Gothic Medium" pitchFamily="34" charset="0"/>
              </a:rPr>
              <a:t>El artículo 18.4 del Convenio de Naciones Unidas contra la delincuencia Organizada</a:t>
            </a:r>
            <a:r>
              <a:rPr lang="es-PE" sz="2500" b="1" dirty="0">
                <a:solidFill>
                  <a:schemeClr val="bg1"/>
                </a:solidFill>
                <a:latin typeface="Franklin Gothic Medium" pitchFamily="34" charset="0"/>
              </a:rPr>
              <a:t>, el   conocido   como   Convenio   de   Palermo   contempla   este   traslado   espontaneo   de información: “Sin  menoscabo  del  derecho  interno,  las  autoridades  competentes  de  un Estado  Parte  podrán,  sin  que  se  les  solicite  previamente,  transmitir  información relativa a cuestiones penales a una autoridad competente de otro Estado Parte si creen que  esa  información  podría  ayudar  a  la  autoridad  a  emprender  o  concluir  con  éxito indagaciones y procesos penales o podría dar lugar a una petición formulada por este último Estado Parte con arreglo a la presente Convención”.</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51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9525" y="1268413"/>
            <a:ext cx="9144000" cy="701675"/>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defRPr/>
            </a:pPr>
            <a:r>
              <a:rPr lang="es-ES" sz="2000" b="1" dirty="0">
                <a:solidFill>
                  <a:schemeClr val="tx1"/>
                </a:solidFill>
              </a:rPr>
              <a:t>  </a:t>
            </a:r>
            <a:r>
              <a:rPr lang="es-PE" b="1" dirty="0">
                <a:solidFill>
                  <a:schemeClr val="tx1"/>
                </a:solidFill>
              </a:rPr>
              <a:t>4.- PRINCIPIOS DE ESPECIALIDAD  CON RELACIÓN AL  USO A LA PRUEBA O INFORMACIÓN  OBTENIDA Y CONFIDENCIALIDAD EN LA COOPERACIÓN JUDICIAL INTERNACIONAL</a:t>
            </a:r>
            <a:endParaRPr lang="es-ES" b="1" dirty="0">
              <a:solidFill>
                <a:schemeClr val="tx1"/>
              </a:solidFill>
            </a:endParaRPr>
          </a:p>
        </p:txBody>
      </p:sp>
      <p:sp>
        <p:nvSpPr>
          <p:cNvPr id="10" name="9 Rectángulo redondeado"/>
          <p:cNvSpPr/>
          <p:nvPr/>
        </p:nvSpPr>
        <p:spPr>
          <a:xfrm>
            <a:off x="477838" y="4292600"/>
            <a:ext cx="8215312"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Lo obtenido en aplicación de una  SAJI  no podrá divulgarse o utilizarse  para propósitos diferentes para los que fue solicitada, salvo previo consentimiento de la autoridad requerida.</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Principio contenido en diferentes instrumentos internacionales.</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614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Rectángulo redondeado"/>
          <p:cNvSpPr/>
          <p:nvPr/>
        </p:nvSpPr>
        <p:spPr>
          <a:xfrm>
            <a:off x="473075" y="3141663"/>
            <a:ext cx="8215313"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rgbClr val="00B0F0"/>
                </a:solidFill>
                <a:latin typeface="Franklin Gothic Medium" pitchFamily="34" charset="0"/>
              </a:rPr>
              <a:t>Se rige por el Principio de Confidencialidad :</a:t>
            </a:r>
          </a:p>
          <a:p>
            <a:pPr algn="just" eaLnBrk="0" hangingPunct="0">
              <a:defRPr/>
            </a:pPr>
            <a:endParaRPr lang="es-PE" sz="2500" b="1" dirty="0">
              <a:solidFill>
                <a:srgbClr val="00B0F0"/>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graphicFrame>
        <p:nvGraphicFramePr>
          <p:cNvPr id="7" name="6 Diagrama"/>
          <p:cNvGraphicFramePr/>
          <p:nvPr/>
        </p:nvGraphicFramePr>
        <p:xfrm>
          <a:off x="576412" y="1844824"/>
          <a:ext cx="7776864" cy="3744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717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9525" y="1268413"/>
            <a:ext cx="9144000" cy="576411"/>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defRPr/>
            </a:pPr>
            <a:r>
              <a:rPr lang="es-ES" sz="2400" b="1" dirty="0">
                <a:solidFill>
                  <a:schemeClr val="tx1"/>
                </a:solidFill>
              </a:rPr>
              <a:t>  </a:t>
            </a:r>
            <a:r>
              <a:rPr lang="es-PE" sz="2400" b="1" dirty="0">
                <a:solidFill>
                  <a:schemeClr val="tx1"/>
                </a:solidFill>
              </a:rPr>
              <a:t>5.- INVESTIGACIONES CONJUNTAS</a:t>
            </a:r>
            <a:endParaRPr lang="es-ES" sz="2400" b="1" dirty="0">
              <a:solidFill>
                <a:schemeClr val="tx1"/>
              </a:solidFill>
            </a:endParaRPr>
          </a:p>
        </p:txBody>
      </p:sp>
      <p:sp>
        <p:nvSpPr>
          <p:cNvPr id="10" name="9 Rectángulo redondeado"/>
          <p:cNvSpPr/>
          <p:nvPr/>
        </p:nvSpPr>
        <p:spPr>
          <a:xfrm>
            <a:off x="511761" y="4077072"/>
            <a:ext cx="8215312"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Es un instrumento de cooperación internacional  que consiste en la conformación de grupos internacionales operativos  de investigadores, constituidos por acuerdo de las autoridades de dos o más Estados para realizar investigaciones coordinadamente de territorio de todos o algunos de ellos respecto a un hecho delictivo determinado y por un periodo de tiempo establecido.</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81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6 Diagrama"/>
          <p:cNvGraphicFramePr/>
          <p:nvPr/>
        </p:nvGraphicFramePr>
        <p:xfrm>
          <a:off x="576412" y="1844824"/>
          <a:ext cx="7956028" cy="3384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92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9525" y="1268413"/>
            <a:ext cx="9144000" cy="701675"/>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defRPr/>
            </a:pPr>
            <a:r>
              <a:rPr lang="es-ES" sz="2400" b="1" dirty="0">
                <a:solidFill>
                  <a:schemeClr val="tx1"/>
                </a:solidFill>
              </a:rPr>
              <a:t>  </a:t>
            </a:r>
            <a:r>
              <a:rPr lang="es-PE" sz="2400" b="1" dirty="0">
                <a:solidFill>
                  <a:schemeClr val="tx1"/>
                </a:solidFill>
              </a:rPr>
              <a:t>DECLARACIÓN DE LIMA</a:t>
            </a:r>
            <a:endParaRPr lang="es-ES" sz="2400" b="1" dirty="0">
              <a:solidFill>
                <a:schemeClr val="tx1"/>
              </a:solidFill>
            </a:endParaRPr>
          </a:p>
        </p:txBody>
      </p:sp>
      <p:sp>
        <p:nvSpPr>
          <p:cNvPr id="10" name="9 Rectángulo redondeado"/>
          <p:cNvSpPr/>
          <p:nvPr/>
        </p:nvSpPr>
        <p:spPr>
          <a:xfrm>
            <a:off x="465138" y="4652963"/>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En el marco de la Cumbre de Fiscales Generales  de América Latina, realizada del  28 al 30 de marco del 2016, se adoptó la Declaración de Lima,  documento en el cual se plasmó los compromisos asumidos por los titulares de las fiscalías de los países asistentes frente a la criminalidad organizada, corrupción, lavado de activos y otras manifestaciones delictivas y  promover buenas prácticas que eviten estos crímenes, mediante equipos de investigación conjunta entre varios países o la congelación y restitución de bienes nacionales que sean producto de un delito.</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024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9525" y="1268413"/>
            <a:ext cx="9144000" cy="701675"/>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defRPr/>
            </a:pPr>
            <a:r>
              <a:rPr lang="es-ES" sz="2400" b="1" dirty="0">
                <a:solidFill>
                  <a:schemeClr val="tx1"/>
                </a:solidFill>
              </a:rPr>
              <a:t>  </a:t>
            </a:r>
            <a:r>
              <a:rPr lang="es-PE" sz="2400" b="1" dirty="0">
                <a:solidFill>
                  <a:schemeClr val="tx1"/>
                </a:solidFill>
              </a:rPr>
              <a:t>6.- AGILIZACIÓN DE LA CJI Y RECUPERACIÓN DE ACTIVOS</a:t>
            </a:r>
            <a:endParaRPr lang="es-ES" sz="2400" b="1" dirty="0">
              <a:solidFill>
                <a:schemeClr val="tx1"/>
              </a:solidFill>
            </a:endParaRPr>
          </a:p>
        </p:txBody>
      </p:sp>
      <p:sp>
        <p:nvSpPr>
          <p:cNvPr id="10" name="9 Rectángulo redondeado"/>
          <p:cNvSpPr/>
          <p:nvPr/>
        </p:nvSpPr>
        <p:spPr>
          <a:xfrm>
            <a:off x="477838" y="4292600"/>
            <a:ext cx="8215312"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Los instrumentos internacionales, como la Convención de las Naciones Unidas contra la Corrupción y la  Delincuencia Organizada Trasnacional y los Tratados Bilaterales permiten la comunicación  y envío directo entre las Autoridades Centrales de las solicitudes de las asistencia judiciales.</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sp>
        <p:nvSpPr>
          <p:cNvPr id="4099" name="9 CuadroTexto"/>
          <p:cNvSpPr txBox="1">
            <a:spLocks noChangeArrowheads="1"/>
          </p:cNvSpPr>
          <p:nvPr/>
        </p:nvSpPr>
        <p:spPr bwMode="auto">
          <a:xfrm>
            <a:off x="2667000" y="428605"/>
            <a:ext cx="6477000" cy="892552"/>
          </a:xfrm>
          <a:prstGeom prst="rect">
            <a:avLst/>
          </a:prstGeom>
          <a:noFill/>
          <a:ln w="9525">
            <a:noFill/>
            <a:miter lim="800000"/>
            <a:headEnd/>
            <a:tailEnd/>
          </a:ln>
        </p:spPr>
        <p:txBody>
          <a:bodyPr>
            <a:spAutoFit/>
          </a:bodyPr>
          <a:lstStyle/>
          <a:p>
            <a:pPr algn="ctr">
              <a:defRPr/>
            </a:pPr>
            <a:r>
              <a:rPr lang="es-PE" sz="1700" dirty="0">
                <a:solidFill>
                  <a:schemeClr val="bg1"/>
                </a:solidFill>
                <a:effectLst>
                  <a:glow rad="228600">
                    <a:schemeClr val="accent1">
                      <a:satMod val="175000"/>
                      <a:alpha val="40000"/>
                    </a:schemeClr>
                  </a:glow>
                </a:effectLst>
                <a:latin typeface="Arial Black" pitchFamily="34" charset="0"/>
              </a:rPr>
              <a:t>MINISTERIO PÚBLICO </a:t>
            </a:r>
          </a:p>
          <a:p>
            <a:pPr algn="ctr">
              <a:defRPr/>
            </a:pPr>
            <a:r>
              <a:rPr lang="es-PE" sz="1700" dirty="0">
                <a:solidFill>
                  <a:schemeClr val="bg1"/>
                </a:solidFill>
                <a:effectLst>
                  <a:glow rad="228600">
                    <a:schemeClr val="accent1">
                      <a:satMod val="175000"/>
                      <a:alpha val="40000"/>
                    </a:schemeClr>
                  </a:glow>
                </a:effectLst>
                <a:latin typeface="Arial Black" pitchFamily="34" charset="0"/>
              </a:rPr>
              <a:t>FISCALIA DE LA NACIÓN</a:t>
            </a:r>
            <a:endParaRPr lang="es-PE" dirty="0">
              <a:solidFill>
                <a:schemeClr val="bg1"/>
              </a:solidFill>
              <a:effectLst>
                <a:glow rad="228600">
                  <a:schemeClr val="accent1">
                    <a:satMod val="175000"/>
                    <a:alpha val="40000"/>
                  </a:schemeClr>
                </a:glow>
              </a:effectLst>
              <a:latin typeface="Calibri" pitchFamily="34" charset="0"/>
            </a:endParaRPr>
          </a:p>
          <a:p>
            <a:pPr>
              <a:defRPr/>
            </a:pPr>
            <a:endParaRPr lang="es-PE" dirty="0">
              <a:solidFill>
                <a:schemeClr val="bg1"/>
              </a:solidFill>
              <a:effectLst>
                <a:glow rad="228600">
                  <a:schemeClr val="accent1">
                    <a:satMod val="175000"/>
                    <a:alpha val="40000"/>
                  </a:schemeClr>
                </a:glow>
              </a:effectLst>
              <a:latin typeface="Calibri" pitchFamily="34" charset="0"/>
            </a:endParaRPr>
          </a:p>
        </p:txBody>
      </p:sp>
      <p:cxnSp>
        <p:nvCxnSpPr>
          <p:cNvPr id="11" name="10 Conector recto"/>
          <p:cNvCxnSpPr/>
          <p:nvPr/>
        </p:nvCxnSpPr>
        <p:spPr>
          <a:xfrm>
            <a:off x="2286000" y="1017588"/>
            <a:ext cx="6477000" cy="1587"/>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pic>
        <p:nvPicPr>
          <p:cNvPr id="1126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428625"/>
            <a:ext cx="1114425" cy="790575"/>
          </a:xfrm>
          <a:prstGeom prst="rect">
            <a:avLst/>
          </a:prstGeom>
          <a:gradFill rotWithShape="0">
            <a:gsLst>
              <a:gs pos="0">
                <a:srgbClr val="5E9EFF"/>
              </a:gs>
              <a:gs pos="39999">
                <a:srgbClr val="85C2FF"/>
              </a:gs>
              <a:gs pos="70000">
                <a:srgbClr val="C4D6EB"/>
              </a:gs>
              <a:gs pos="100000">
                <a:srgbClr val="FFEBFA"/>
              </a:gs>
            </a:gsLst>
            <a:lin ang="3000000"/>
          </a:gra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6" name="15 Conector recto"/>
          <p:cNvCxnSpPr/>
          <p:nvPr/>
        </p:nvCxnSpPr>
        <p:spPr>
          <a:xfrm rot="5400000">
            <a:off x="2130425" y="855663"/>
            <a:ext cx="1071563" cy="1587"/>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271" name="9 CuadroTexto"/>
          <p:cNvSpPr txBox="1">
            <a:spLocks noChangeArrowheads="1"/>
          </p:cNvSpPr>
          <p:nvPr/>
        </p:nvSpPr>
        <p:spPr bwMode="auto">
          <a:xfrm>
            <a:off x="0" y="6375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1200">
                <a:solidFill>
                  <a:schemeClr val="bg1"/>
                </a:solidFill>
              </a:rPr>
              <a:t>Av. Abancay  cdra 5 s/n  piso 9  </a:t>
            </a:r>
          </a:p>
          <a:p>
            <a:pPr algn="ctr" eaLnBrk="1" hangingPunct="1"/>
            <a:r>
              <a:rPr lang="es-PE" sz="1200">
                <a:solidFill>
                  <a:schemeClr val="bg1"/>
                </a:solidFill>
              </a:rPr>
              <a:t>Central Telefónica (511) 2085555 anexos 5018-6797-5076 Fax (511) 2085555 anexo 5049</a:t>
            </a:r>
          </a:p>
        </p:txBody>
      </p:sp>
      <p:cxnSp>
        <p:nvCxnSpPr>
          <p:cNvPr id="10" name="9 Conector recto"/>
          <p:cNvCxnSpPr/>
          <p:nvPr/>
        </p:nvCxnSpPr>
        <p:spPr>
          <a:xfrm>
            <a:off x="1333500" y="6323013"/>
            <a:ext cx="64770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bwMode="auto">
          <a:xfrm>
            <a:off x="785813" y="1357313"/>
            <a:ext cx="7715250" cy="4643437"/>
          </a:xfrm>
          <a:prstGeom prst="rect">
            <a:avLst/>
          </a:prstGeom>
          <a:solidFill>
            <a:srgbClr val="FFFF99"/>
          </a:solidFill>
          <a:ln w="60325">
            <a:solidFill>
              <a:schemeClr val="bg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lstStyle/>
          <a:p>
            <a:pPr>
              <a:defRPr/>
            </a:pPr>
            <a:endParaRPr lang="es-PE">
              <a:solidFill>
                <a:schemeClr val="tx1"/>
              </a:solidFill>
            </a:endParaRPr>
          </a:p>
        </p:txBody>
      </p:sp>
      <p:sp>
        <p:nvSpPr>
          <p:cNvPr id="11274" name="12 CuadroTexto"/>
          <p:cNvSpPr txBox="1">
            <a:spLocks noChangeArrowheads="1"/>
          </p:cNvSpPr>
          <p:nvPr/>
        </p:nvSpPr>
        <p:spPr bwMode="auto">
          <a:xfrm>
            <a:off x="4572000" y="5643563"/>
            <a:ext cx="38750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PE" sz="1600" b="1"/>
              <a:t>ALONSO R. PEÑA CABRERA FREYRE</a:t>
            </a:r>
          </a:p>
          <a:p>
            <a:pPr eaLnBrk="1" hangingPunct="1"/>
            <a:endParaRPr lang="es-PE"/>
          </a:p>
        </p:txBody>
      </p:sp>
      <p:pic>
        <p:nvPicPr>
          <p:cNvPr id="112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20900" t="51918" r="54091" b="24042"/>
          <a:stretch>
            <a:fillRect/>
          </a:stretch>
        </p:blipFill>
        <p:spPr bwMode="auto">
          <a:xfrm>
            <a:off x="941388" y="1392238"/>
            <a:ext cx="7505700" cy="4251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700088" y="4005263"/>
            <a:ext cx="7858125" cy="863600"/>
          </a:xfrm>
          <a:prstGeom prst="rect">
            <a:avLst/>
          </a:prstGeom>
          <a:solidFill>
            <a:srgbClr val="A3F7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solidFill>
                  <a:schemeClr val="tx1"/>
                </a:solidFill>
              </a:rPr>
              <a:t>LUXEMBURGO</a:t>
            </a:r>
          </a:p>
        </p:txBody>
      </p:sp>
      <p:pic>
        <p:nvPicPr>
          <p:cNvPr id="1127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8251" t="47433" r="51434" b="18517"/>
          <a:stretch>
            <a:fillRect/>
          </a:stretch>
        </p:blipFill>
        <p:spPr bwMode="auto">
          <a:xfrm>
            <a:off x="6372225" y="1563688"/>
            <a:ext cx="1871663" cy="1001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sp>
        <p:nvSpPr>
          <p:cNvPr id="4099" name="9 CuadroTexto"/>
          <p:cNvSpPr txBox="1">
            <a:spLocks noChangeArrowheads="1"/>
          </p:cNvSpPr>
          <p:nvPr/>
        </p:nvSpPr>
        <p:spPr bwMode="auto">
          <a:xfrm>
            <a:off x="2667000" y="428605"/>
            <a:ext cx="6477000" cy="892552"/>
          </a:xfrm>
          <a:prstGeom prst="rect">
            <a:avLst/>
          </a:prstGeom>
          <a:noFill/>
          <a:ln w="9525">
            <a:noFill/>
            <a:miter lim="800000"/>
            <a:headEnd/>
            <a:tailEnd/>
          </a:ln>
        </p:spPr>
        <p:txBody>
          <a:bodyPr>
            <a:spAutoFit/>
          </a:bodyPr>
          <a:lstStyle/>
          <a:p>
            <a:pPr algn="ctr">
              <a:defRPr/>
            </a:pPr>
            <a:r>
              <a:rPr lang="es-PE" sz="1700" dirty="0">
                <a:solidFill>
                  <a:schemeClr val="bg1"/>
                </a:solidFill>
                <a:effectLst>
                  <a:glow rad="228600">
                    <a:schemeClr val="accent1">
                      <a:satMod val="175000"/>
                      <a:alpha val="40000"/>
                    </a:schemeClr>
                  </a:glow>
                </a:effectLst>
                <a:latin typeface="Arial Black" pitchFamily="34" charset="0"/>
              </a:rPr>
              <a:t>MINISTERIO PÚBLICO </a:t>
            </a:r>
          </a:p>
          <a:p>
            <a:pPr algn="ctr">
              <a:defRPr/>
            </a:pPr>
            <a:r>
              <a:rPr lang="es-PE" sz="1700" dirty="0">
                <a:solidFill>
                  <a:schemeClr val="bg1"/>
                </a:solidFill>
                <a:effectLst>
                  <a:glow rad="228600">
                    <a:schemeClr val="accent1">
                      <a:satMod val="175000"/>
                      <a:alpha val="40000"/>
                    </a:schemeClr>
                  </a:glow>
                </a:effectLst>
                <a:latin typeface="Arial Black" pitchFamily="34" charset="0"/>
              </a:rPr>
              <a:t>FISCALIA DE LA NACIÓN</a:t>
            </a:r>
            <a:endParaRPr lang="es-PE" dirty="0">
              <a:solidFill>
                <a:schemeClr val="bg1"/>
              </a:solidFill>
              <a:effectLst>
                <a:glow rad="228600">
                  <a:schemeClr val="accent1">
                    <a:satMod val="175000"/>
                    <a:alpha val="40000"/>
                  </a:schemeClr>
                </a:glow>
              </a:effectLst>
              <a:latin typeface="Calibri" pitchFamily="34" charset="0"/>
            </a:endParaRPr>
          </a:p>
          <a:p>
            <a:pPr>
              <a:defRPr/>
            </a:pPr>
            <a:endParaRPr lang="es-PE" dirty="0">
              <a:solidFill>
                <a:schemeClr val="bg1"/>
              </a:solidFill>
              <a:effectLst>
                <a:glow rad="228600">
                  <a:schemeClr val="accent1">
                    <a:satMod val="175000"/>
                    <a:alpha val="40000"/>
                  </a:schemeClr>
                </a:glow>
              </a:effectLst>
              <a:latin typeface="Calibri" pitchFamily="34" charset="0"/>
            </a:endParaRPr>
          </a:p>
        </p:txBody>
      </p:sp>
      <p:cxnSp>
        <p:nvCxnSpPr>
          <p:cNvPr id="11" name="10 Conector recto"/>
          <p:cNvCxnSpPr/>
          <p:nvPr/>
        </p:nvCxnSpPr>
        <p:spPr>
          <a:xfrm>
            <a:off x="2286000" y="1017588"/>
            <a:ext cx="6477000" cy="1587"/>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pic>
        <p:nvPicPr>
          <p:cNvPr id="1126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428625"/>
            <a:ext cx="1114425" cy="790575"/>
          </a:xfrm>
          <a:prstGeom prst="rect">
            <a:avLst/>
          </a:prstGeom>
          <a:gradFill rotWithShape="0">
            <a:gsLst>
              <a:gs pos="0">
                <a:srgbClr val="5E9EFF"/>
              </a:gs>
              <a:gs pos="39999">
                <a:srgbClr val="85C2FF"/>
              </a:gs>
              <a:gs pos="70000">
                <a:srgbClr val="C4D6EB"/>
              </a:gs>
              <a:gs pos="100000">
                <a:srgbClr val="FFEBFA"/>
              </a:gs>
            </a:gsLst>
            <a:lin ang="3000000"/>
          </a:gra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6" name="15 Conector recto"/>
          <p:cNvCxnSpPr/>
          <p:nvPr/>
        </p:nvCxnSpPr>
        <p:spPr>
          <a:xfrm rot="5400000">
            <a:off x="2130425" y="855663"/>
            <a:ext cx="1071563" cy="1587"/>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271" name="9 CuadroTexto"/>
          <p:cNvSpPr txBox="1">
            <a:spLocks noChangeArrowheads="1"/>
          </p:cNvSpPr>
          <p:nvPr/>
        </p:nvSpPr>
        <p:spPr bwMode="auto">
          <a:xfrm>
            <a:off x="0" y="6375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1200">
                <a:solidFill>
                  <a:schemeClr val="bg1"/>
                </a:solidFill>
              </a:rPr>
              <a:t>Av. Abancay  cdra 5 s/n  piso 9  </a:t>
            </a:r>
          </a:p>
          <a:p>
            <a:pPr algn="ctr" eaLnBrk="1" hangingPunct="1"/>
            <a:r>
              <a:rPr lang="es-PE" sz="1200">
                <a:solidFill>
                  <a:schemeClr val="bg1"/>
                </a:solidFill>
              </a:rPr>
              <a:t>Central Telefónica (511) 2085555 anexos 5018-6797-5076 Fax (511) 2085555 anexo 5049</a:t>
            </a:r>
          </a:p>
        </p:txBody>
      </p:sp>
      <p:cxnSp>
        <p:nvCxnSpPr>
          <p:cNvPr id="10" name="9 Conector recto"/>
          <p:cNvCxnSpPr/>
          <p:nvPr/>
        </p:nvCxnSpPr>
        <p:spPr>
          <a:xfrm>
            <a:off x="1333500" y="6323013"/>
            <a:ext cx="64770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bwMode="auto">
          <a:xfrm>
            <a:off x="785813" y="1357313"/>
            <a:ext cx="7715250" cy="4902200"/>
          </a:xfrm>
          <a:prstGeom prst="rect">
            <a:avLst/>
          </a:prstGeom>
          <a:solidFill>
            <a:srgbClr val="FFFF99"/>
          </a:solidFill>
          <a:ln w="60325">
            <a:solidFill>
              <a:schemeClr val="bg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lstStyle/>
          <a:p>
            <a:pPr>
              <a:defRPr/>
            </a:pPr>
            <a:endParaRPr lang="es-PE">
              <a:solidFill>
                <a:schemeClr val="tx1"/>
              </a:solidFill>
            </a:endParaRPr>
          </a:p>
        </p:txBody>
      </p:sp>
      <p:sp>
        <p:nvSpPr>
          <p:cNvPr id="11274" name="12 CuadroTexto"/>
          <p:cNvSpPr txBox="1">
            <a:spLocks noChangeArrowheads="1"/>
          </p:cNvSpPr>
          <p:nvPr/>
        </p:nvSpPr>
        <p:spPr bwMode="auto">
          <a:xfrm>
            <a:off x="4572000" y="5643563"/>
            <a:ext cx="38750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s-PE" sz="1600" b="1" dirty="0"/>
          </a:p>
          <a:p>
            <a:pPr algn="r" eaLnBrk="1" hangingPunct="1"/>
            <a:r>
              <a:rPr lang="es-PE" sz="1600" b="1" dirty="0"/>
              <a:t>ALONSO R. PEÑA CABRERA FREYRE</a:t>
            </a:r>
          </a:p>
          <a:p>
            <a:pPr eaLnBrk="1" hangingPunct="1"/>
            <a:endParaRPr lang="es-PE" dirty="0"/>
          </a:p>
        </p:txBody>
      </p:sp>
      <p:pic>
        <p:nvPicPr>
          <p:cNvPr id="2"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48" t="37003" r="45666" b="11629"/>
          <a:stretch/>
        </p:blipFill>
        <p:spPr bwMode="auto">
          <a:xfrm>
            <a:off x="757238" y="1392238"/>
            <a:ext cx="7800975" cy="448503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700088" y="4581128"/>
            <a:ext cx="7858125" cy="918419"/>
          </a:xfrm>
          <a:prstGeom prst="rect">
            <a:avLst/>
          </a:prstGeom>
          <a:solidFill>
            <a:srgbClr val="A3F7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sz="2800" b="1" dirty="0">
                <a:solidFill>
                  <a:schemeClr val="tx1"/>
                </a:solidFill>
              </a:rPr>
              <a:t>FUNDAMENTOS Y CONCEPTO DE LA COOPERACIÓN JURÍDICA INTERNACIONAL</a:t>
            </a:r>
            <a:endParaRPr lang="es-ES" sz="2800" b="1" dirty="0">
              <a:solidFill>
                <a:schemeClr val="tx1"/>
              </a:solidFill>
            </a:endParaRPr>
          </a:p>
        </p:txBody>
      </p:sp>
    </p:spTree>
    <p:extLst>
      <p:ext uri="{BB962C8B-B14F-4D97-AF65-F5344CB8AC3E}">
        <p14:creationId xmlns:p14="http://schemas.microsoft.com/office/powerpoint/2010/main" val="3753760961"/>
      </p:ext>
    </p:extLst>
  </p:cSld>
  <p:clrMapOvr>
    <a:masterClrMapping/>
  </p:clrMapOvr>
  <p:transition>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229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357188" y="3644900"/>
            <a:ext cx="8215312"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r>
              <a:rPr lang="es-PE" sz="2500" b="1" u="sng" dirty="0">
                <a:solidFill>
                  <a:srgbClr val="00B0F0"/>
                </a:solidFill>
                <a:latin typeface="Franklin Gothic Medium" pitchFamily="34" charset="0"/>
              </a:rPr>
              <a:t>Recuperación de Activos :</a:t>
            </a:r>
            <a:r>
              <a:rPr lang="es-PE" sz="2500" b="1" u="sng" dirty="0">
                <a:solidFill>
                  <a:schemeClr val="bg1"/>
                </a:solidFill>
                <a:latin typeface="Franklin Gothic Medium" pitchFamily="34" charset="0"/>
              </a:rPr>
              <a:t> </a:t>
            </a:r>
          </a:p>
          <a:p>
            <a:pPr algn="just" eaLnBrk="0" hangingPunct="0">
              <a:defRPr/>
            </a:pPr>
            <a:endParaRPr lang="es-PE" sz="2500" b="1" u="sng"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Asistencia Judicial al Gran Ducado de Luxemburgo  </a:t>
            </a:r>
          </a:p>
          <a:p>
            <a:pPr algn="just" eaLnBrk="0" hangingPunct="0">
              <a:defRPr/>
            </a:pPr>
            <a:r>
              <a:rPr lang="es-PE" sz="2500" b="1" dirty="0">
                <a:solidFill>
                  <a:schemeClr val="bg1"/>
                </a:solidFill>
                <a:latin typeface="Franklin Gothic Medium" pitchFamily="34" charset="0"/>
              </a:rPr>
              <a:t>- </a:t>
            </a:r>
            <a:r>
              <a:rPr lang="es-PE" sz="2500" b="1" dirty="0">
                <a:solidFill>
                  <a:srgbClr val="FFFF99"/>
                </a:solidFill>
                <a:latin typeface="Franklin Gothic Medium" pitchFamily="34" charset="0"/>
              </a:rPr>
              <a:t>Caso Vladimiro Montesinos Torres.</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err="1">
                <a:solidFill>
                  <a:schemeClr val="bg1"/>
                </a:solidFill>
                <a:latin typeface="Franklin Gothic Medium" pitchFamily="34" charset="0"/>
              </a:rPr>
              <a:t>Exequatur</a:t>
            </a:r>
            <a:r>
              <a:rPr lang="es-PE" sz="2500" b="1" dirty="0">
                <a:solidFill>
                  <a:schemeClr val="bg1"/>
                </a:solidFill>
                <a:latin typeface="Franklin Gothic Medium" pitchFamily="34" charset="0"/>
              </a:rPr>
              <a:t>  de orden de decomiso.</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229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8251" t="47433" r="51434" b="18517"/>
          <a:stretch>
            <a:fillRect/>
          </a:stretch>
        </p:blipFill>
        <p:spPr bwMode="auto">
          <a:xfrm>
            <a:off x="7747000" y="1101725"/>
            <a:ext cx="993775" cy="51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12" name="11 Diagrama"/>
          <p:cNvGraphicFramePr/>
          <p:nvPr/>
        </p:nvGraphicFramePr>
        <p:xfrm>
          <a:off x="331597" y="4344180"/>
          <a:ext cx="8572560" cy="131631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33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525463" y="3644900"/>
            <a:ext cx="8215312"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Con fecha 14 de julio de 2015, la Unidad de Cooperación Judicial Internacional y Extradiciones remitió directamente a la Autoridad Central de Luxemburgo, Fiscal General Robert </a:t>
            </a:r>
            <a:r>
              <a:rPr lang="es-PE" sz="2500" b="1" dirty="0" err="1">
                <a:solidFill>
                  <a:schemeClr val="bg1"/>
                </a:solidFill>
                <a:latin typeface="Franklin Gothic Medium" pitchFamily="34" charset="0"/>
              </a:rPr>
              <a:t>Biever</a:t>
            </a:r>
            <a:r>
              <a:rPr lang="es-PE" sz="2500" b="1" dirty="0">
                <a:solidFill>
                  <a:schemeClr val="bg1"/>
                </a:solidFill>
                <a:latin typeface="Franklin Gothic Medium" pitchFamily="34" charset="0"/>
              </a:rPr>
              <a:t> la solicitud de  asistencia judicial librada por el Juzgado Penal Transitorio Especializado en Delitos Aduaneros Tributarios, Propiedad Intelectual  y para Procesos  por Pérdida de Dominio  Supraprovincial de Lima y Callao,  a efectos de ejecutar la orden de decomiso expedida por el Poder Judicial.</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33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8251" t="47433" r="51434" b="18517"/>
          <a:stretch>
            <a:fillRect/>
          </a:stretch>
        </p:blipFill>
        <p:spPr bwMode="auto">
          <a:xfrm>
            <a:off x="7747000" y="1101725"/>
            <a:ext cx="993775" cy="51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434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533400" y="3644900"/>
            <a:ext cx="8215313"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La audiencia pública se realizó  el 26 de mayo del 2016 en el Tribunal del Distrito de Luxemburgo, XVIII Sección Ciudad Judicial, </a:t>
            </a:r>
            <a:r>
              <a:rPr lang="es-PE" sz="2500" b="1" dirty="0" err="1">
                <a:solidFill>
                  <a:schemeClr val="bg1"/>
                </a:solidFill>
                <a:latin typeface="Franklin Gothic Medium" pitchFamily="34" charset="0"/>
              </a:rPr>
              <a:t>Plateau</a:t>
            </a:r>
            <a:r>
              <a:rPr lang="es-PE" sz="2500" b="1" dirty="0">
                <a:solidFill>
                  <a:schemeClr val="bg1"/>
                </a:solidFill>
                <a:latin typeface="Franklin Gothic Medium" pitchFamily="34" charset="0"/>
              </a:rPr>
              <a:t> du Saint-</a:t>
            </a:r>
            <a:r>
              <a:rPr lang="es-PE" sz="2500" b="1" dirty="0" err="1">
                <a:solidFill>
                  <a:schemeClr val="bg1"/>
                </a:solidFill>
                <a:latin typeface="Franklin Gothic Medium" pitchFamily="34" charset="0"/>
              </a:rPr>
              <a:t>Espirit</a:t>
            </a:r>
            <a:r>
              <a:rPr lang="es-PE" sz="2500" b="1" dirty="0">
                <a:solidFill>
                  <a:schemeClr val="bg1"/>
                </a:solidFill>
                <a:latin typeface="Franklin Gothic Medium" pitchFamily="34" charset="0"/>
              </a:rPr>
              <a:t>,  en la cual el ciudadano Vladimiro Montesinos Torres estuvo representado por sus abogados peruanos, españoles y luxemburgueses. Cabe  precisar que quien asume la defensa del Estado peruano es la Fiscalía de Luxemburgo.</a:t>
            </a: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43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8251" t="47433" r="51434" b="18517"/>
          <a:stretch>
            <a:fillRect/>
          </a:stretch>
        </p:blipFill>
        <p:spPr bwMode="auto">
          <a:xfrm>
            <a:off x="7747000" y="1101725"/>
            <a:ext cx="993775" cy="51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536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525463" y="3429000"/>
            <a:ext cx="8215312"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El 09 de junio del 2016, el Tribunal del Distrito de Luxemburgo ha expedido sentencia a favor del Estado peruano,  la cual es recurrible, esto con sujeción a las garantías del debido proceso.</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El ciudadano Vladimiro Montesinos Torres apeló a la decisión judicial y la audiencia se realizará el 10 de marzo del 2017.</a:t>
            </a: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536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18251" t="47433" r="51434" b="18517"/>
          <a:stretch>
            <a:fillRect/>
          </a:stretch>
        </p:blipFill>
        <p:spPr bwMode="auto">
          <a:xfrm>
            <a:off x="7747000" y="1101725"/>
            <a:ext cx="993775" cy="511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8"/>
          <p:cNvPicPr>
            <a:picLocks noChangeAspect="1" noChangeArrowheads="1"/>
          </p:cNvPicPr>
          <p:nvPr/>
        </p:nvPicPr>
        <p:blipFill>
          <a:blip r:embed="rId6" cstate="print"/>
          <a:srcRect l="8821" t="39698" r="42313" b="8791"/>
          <a:stretch>
            <a:fillRect/>
          </a:stretch>
        </p:blipFill>
        <p:spPr bwMode="auto">
          <a:xfrm>
            <a:off x="541565" y="5229200"/>
            <a:ext cx="2672846" cy="1439225"/>
          </a:xfrm>
          <a:prstGeom prst="rect">
            <a:avLst/>
          </a:prstGeom>
          <a:ln>
            <a:noFill/>
          </a:ln>
          <a:effectLst>
            <a:softEdge rad="112500"/>
          </a:effectLst>
        </p:spPr>
      </p:pic>
      <p:pic>
        <p:nvPicPr>
          <p:cNvPr id="11" name="Picture 9"/>
          <p:cNvPicPr>
            <a:picLocks noChangeAspect="1" noChangeArrowheads="1"/>
          </p:cNvPicPr>
          <p:nvPr/>
        </p:nvPicPr>
        <p:blipFill>
          <a:blip r:embed="rId7" cstate="print"/>
          <a:srcRect l="13177" t="45330" r="46742" b="14491"/>
          <a:stretch>
            <a:fillRect/>
          </a:stretch>
        </p:blipFill>
        <p:spPr bwMode="auto">
          <a:xfrm>
            <a:off x="3368544" y="5229200"/>
            <a:ext cx="2406911" cy="1428760"/>
          </a:xfrm>
          <a:prstGeom prst="rect">
            <a:avLst/>
          </a:prstGeom>
          <a:ln>
            <a:noFill/>
          </a:ln>
          <a:effectLst>
            <a:softEdge rad="112500"/>
          </a:effectLst>
        </p:spPr>
      </p:pic>
      <p:pic>
        <p:nvPicPr>
          <p:cNvPr id="12" name="Picture 7"/>
          <p:cNvPicPr>
            <a:picLocks noChangeAspect="1" noChangeArrowheads="1"/>
          </p:cNvPicPr>
          <p:nvPr/>
        </p:nvPicPr>
        <p:blipFill>
          <a:blip r:embed="rId8" cstate="print"/>
          <a:srcRect l="7686" t="39148" r="41801" b="7280"/>
          <a:stretch>
            <a:fillRect/>
          </a:stretch>
        </p:blipFill>
        <p:spPr bwMode="auto">
          <a:xfrm>
            <a:off x="5786446" y="5174242"/>
            <a:ext cx="3000396" cy="1416336"/>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sp>
        <p:nvSpPr>
          <p:cNvPr id="4099" name="9 CuadroTexto"/>
          <p:cNvSpPr txBox="1">
            <a:spLocks noChangeArrowheads="1"/>
          </p:cNvSpPr>
          <p:nvPr/>
        </p:nvSpPr>
        <p:spPr bwMode="auto">
          <a:xfrm>
            <a:off x="2667000" y="428605"/>
            <a:ext cx="6477000" cy="892552"/>
          </a:xfrm>
          <a:prstGeom prst="rect">
            <a:avLst/>
          </a:prstGeom>
          <a:noFill/>
          <a:ln w="9525">
            <a:noFill/>
            <a:miter lim="800000"/>
            <a:headEnd/>
            <a:tailEnd/>
          </a:ln>
        </p:spPr>
        <p:txBody>
          <a:bodyPr>
            <a:spAutoFit/>
          </a:bodyPr>
          <a:lstStyle/>
          <a:p>
            <a:pPr algn="ctr">
              <a:defRPr/>
            </a:pPr>
            <a:r>
              <a:rPr lang="es-PE" sz="1700" dirty="0">
                <a:solidFill>
                  <a:schemeClr val="bg1"/>
                </a:solidFill>
                <a:effectLst>
                  <a:glow rad="228600">
                    <a:schemeClr val="accent1">
                      <a:satMod val="175000"/>
                      <a:alpha val="40000"/>
                    </a:schemeClr>
                  </a:glow>
                </a:effectLst>
                <a:latin typeface="Arial Black" pitchFamily="34" charset="0"/>
              </a:rPr>
              <a:t>MINISTERIO PÚBLICO </a:t>
            </a:r>
          </a:p>
          <a:p>
            <a:pPr algn="ctr">
              <a:defRPr/>
            </a:pPr>
            <a:r>
              <a:rPr lang="es-PE" sz="1700" dirty="0">
                <a:solidFill>
                  <a:schemeClr val="bg1"/>
                </a:solidFill>
                <a:effectLst>
                  <a:glow rad="228600">
                    <a:schemeClr val="accent1">
                      <a:satMod val="175000"/>
                      <a:alpha val="40000"/>
                    </a:schemeClr>
                  </a:glow>
                </a:effectLst>
                <a:latin typeface="Arial Black" pitchFamily="34" charset="0"/>
              </a:rPr>
              <a:t>FISCALIA DE LA NACIÓN</a:t>
            </a:r>
            <a:endParaRPr lang="es-PE" dirty="0">
              <a:solidFill>
                <a:schemeClr val="bg1"/>
              </a:solidFill>
              <a:effectLst>
                <a:glow rad="228600">
                  <a:schemeClr val="accent1">
                    <a:satMod val="175000"/>
                    <a:alpha val="40000"/>
                  </a:schemeClr>
                </a:glow>
              </a:effectLst>
              <a:latin typeface="Calibri" pitchFamily="34" charset="0"/>
            </a:endParaRPr>
          </a:p>
          <a:p>
            <a:pPr>
              <a:defRPr/>
            </a:pPr>
            <a:endParaRPr lang="es-PE" dirty="0">
              <a:solidFill>
                <a:schemeClr val="bg1"/>
              </a:solidFill>
              <a:effectLst>
                <a:glow rad="228600">
                  <a:schemeClr val="accent1">
                    <a:satMod val="175000"/>
                    <a:alpha val="40000"/>
                  </a:schemeClr>
                </a:glow>
              </a:effectLst>
              <a:latin typeface="Calibri" pitchFamily="34" charset="0"/>
            </a:endParaRPr>
          </a:p>
        </p:txBody>
      </p:sp>
      <p:cxnSp>
        <p:nvCxnSpPr>
          <p:cNvPr id="11" name="10 Conector recto"/>
          <p:cNvCxnSpPr/>
          <p:nvPr/>
        </p:nvCxnSpPr>
        <p:spPr>
          <a:xfrm>
            <a:off x="2286000" y="1017588"/>
            <a:ext cx="6477000" cy="1587"/>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pic>
        <p:nvPicPr>
          <p:cNvPr id="1638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375" y="428625"/>
            <a:ext cx="1114425" cy="790575"/>
          </a:xfrm>
          <a:prstGeom prst="rect">
            <a:avLst/>
          </a:prstGeom>
          <a:gradFill rotWithShape="0">
            <a:gsLst>
              <a:gs pos="0">
                <a:srgbClr val="5E9EFF"/>
              </a:gs>
              <a:gs pos="39999">
                <a:srgbClr val="85C2FF"/>
              </a:gs>
              <a:gs pos="70000">
                <a:srgbClr val="C4D6EB"/>
              </a:gs>
              <a:gs pos="100000">
                <a:srgbClr val="FFEBFA"/>
              </a:gs>
            </a:gsLst>
            <a:lin ang="3000000"/>
          </a:gra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6" name="15 Conector recto"/>
          <p:cNvCxnSpPr/>
          <p:nvPr/>
        </p:nvCxnSpPr>
        <p:spPr>
          <a:xfrm rot="5400000">
            <a:off x="2130425" y="855663"/>
            <a:ext cx="1071563" cy="1587"/>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6391" name="9 CuadroTexto"/>
          <p:cNvSpPr txBox="1">
            <a:spLocks noChangeArrowheads="1"/>
          </p:cNvSpPr>
          <p:nvPr/>
        </p:nvSpPr>
        <p:spPr bwMode="auto">
          <a:xfrm>
            <a:off x="0" y="6375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1200">
                <a:solidFill>
                  <a:schemeClr val="bg1"/>
                </a:solidFill>
              </a:rPr>
              <a:t>Av. Abancay  cdra 5 s/n  piso 9  </a:t>
            </a:r>
          </a:p>
          <a:p>
            <a:pPr algn="ctr" eaLnBrk="1" hangingPunct="1"/>
            <a:r>
              <a:rPr lang="es-PE" sz="1200">
                <a:solidFill>
                  <a:schemeClr val="bg1"/>
                </a:solidFill>
              </a:rPr>
              <a:t>Central Telefónica (511) 2085555 anexos 5018-6797-5076 Fax (511) 2085555 anexo 5049</a:t>
            </a:r>
          </a:p>
        </p:txBody>
      </p:sp>
      <p:cxnSp>
        <p:nvCxnSpPr>
          <p:cNvPr id="10" name="9 Conector recto"/>
          <p:cNvCxnSpPr/>
          <p:nvPr/>
        </p:nvCxnSpPr>
        <p:spPr>
          <a:xfrm>
            <a:off x="1333500" y="6323013"/>
            <a:ext cx="6477000" cy="0"/>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sp>
        <p:nvSpPr>
          <p:cNvPr id="13" name="12 Rectángulo"/>
          <p:cNvSpPr/>
          <p:nvPr/>
        </p:nvSpPr>
        <p:spPr bwMode="auto">
          <a:xfrm>
            <a:off x="785813" y="1357313"/>
            <a:ext cx="7715250" cy="4643437"/>
          </a:xfrm>
          <a:prstGeom prst="rect">
            <a:avLst/>
          </a:prstGeom>
          <a:solidFill>
            <a:srgbClr val="FFFF99"/>
          </a:solidFill>
          <a:ln w="60325">
            <a:solidFill>
              <a:schemeClr val="bg1"/>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wrap="none"/>
          <a:lstStyle/>
          <a:p>
            <a:pPr>
              <a:defRPr/>
            </a:pPr>
            <a:endParaRPr lang="es-PE">
              <a:solidFill>
                <a:schemeClr val="tx1"/>
              </a:solidFill>
            </a:endParaRPr>
          </a:p>
        </p:txBody>
      </p:sp>
      <p:sp>
        <p:nvSpPr>
          <p:cNvPr id="16394" name="12 CuadroTexto"/>
          <p:cNvSpPr txBox="1">
            <a:spLocks noChangeArrowheads="1"/>
          </p:cNvSpPr>
          <p:nvPr/>
        </p:nvSpPr>
        <p:spPr bwMode="auto">
          <a:xfrm>
            <a:off x="4572000" y="5643563"/>
            <a:ext cx="38750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s-PE" sz="1600" b="1"/>
              <a:t>ALONSO R. PEÑA CABRERA FREYRE</a:t>
            </a:r>
          </a:p>
          <a:p>
            <a:pPr eaLnBrk="1" hangingPunct="1"/>
            <a:endParaRPr lang="es-PE"/>
          </a:p>
        </p:txBody>
      </p:sp>
      <p:pic>
        <p:nvPicPr>
          <p:cNvPr id="163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20900" t="51918" r="54091" b="24042"/>
          <a:stretch>
            <a:fillRect/>
          </a:stretch>
        </p:blipFill>
        <p:spPr bwMode="auto">
          <a:xfrm>
            <a:off x="968585" y="1379144"/>
            <a:ext cx="7505700" cy="42513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Rectángulo"/>
          <p:cNvSpPr/>
          <p:nvPr/>
        </p:nvSpPr>
        <p:spPr>
          <a:xfrm>
            <a:off x="700088" y="3751263"/>
            <a:ext cx="7858125" cy="901700"/>
          </a:xfrm>
          <a:prstGeom prst="rect">
            <a:avLst/>
          </a:prstGeom>
          <a:solidFill>
            <a:srgbClr val="A3F7FD"/>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600" b="1" dirty="0">
                <a:solidFill>
                  <a:schemeClr val="tx1"/>
                </a:solidFill>
              </a:rPr>
              <a:t>SUIZA</a:t>
            </a:r>
          </a:p>
        </p:txBody>
      </p:sp>
      <p:pic>
        <p:nvPicPr>
          <p:cNvPr id="1639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23706" t="54086" r="57539" b="25996"/>
          <a:stretch>
            <a:fillRect/>
          </a:stretch>
        </p:blipFill>
        <p:spPr bwMode="auto">
          <a:xfrm>
            <a:off x="6508750" y="1557338"/>
            <a:ext cx="1830388" cy="1035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74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357188" y="2751138"/>
            <a:ext cx="8215312" cy="1355725"/>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rgbClr val="00B0F0"/>
              </a:solidFill>
              <a:latin typeface="Franklin Gothic Medium" pitchFamily="34" charset="0"/>
            </a:endParaRPr>
          </a:p>
          <a:p>
            <a:pPr algn="just" eaLnBrk="0" hangingPunct="0">
              <a:defRPr/>
            </a:pPr>
            <a:endParaRPr lang="es-PE" sz="2500" b="1" dirty="0">
              <a:solidFill>
                <a:srgbClr val="00B0F0"/>
              </a:solidFill>
              <a:latin typeface="Franklin Gothic Medium" pitchFamily="34" charset="0"/>
            </a:endParaRPr>
          </a:p>
          <a:p>
            <a:pPr algn="just" eaLnBrk="0" hangingPunct="0">
              <a:defRPr/>
            </a:pPr>
            <a:r>
              <a:rPr lang="es-PE" sz="2500" b="1" dirty="0">
                <a:solidFill>
                  <a:srgbClr val="00B0F0"/>
                </a:solidFill>
                <a:latin typeface="Franklin Gothic Medium" pitchFamily="34" charset="0"/>
              </a:rPr>
              <a:t>Recuperación de Activos : </a:t>
            </a:r>
          </a:p>
          <a:p>
            <a:pPr algn="just" eaLnBrk="0" hangingPunct="0">
              <a:defRPr/>
            </a:pPr>
            <a:endParaRPr lang="es-PE" sz="2500" b="1" dirty="0">
              <a:solidFill>
                <a:srgbClr val="00B0F0"/>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Asistencia Judicial a la Confederación Suiza </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 </a:t>
            </a:r>
            <a:r>
              <a:rPr lang="es-PE" sz="2500" b="1" dirty="0">
                <a:solidFill>
                  <a:srgbClr val="FFFF99"/>
                </a:solidFill>
                <a:latin typeface="Franklin Gothic Medium" pitchFamily="34" charset="0"/>
              </a:rPr>
              <a:t>Casos  Rusos </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err="1">
                <a:solidFill>
                  <a:schemeClr val="bg1"/>
                </a:solidFill>
                <a:latin typeface="Franklin Gothic Medium" pitchFamily="34" charset="0"/>
              </a:rPr>
              <a:t>Exequatur</a:t>
            </a:r>
            <a:r>
              <a:rPr lang="es-PE" sz="2500" b="1" dirty="0">
                <a:solidFill>
                  <a:schemeClr val="bg1"/>
                </a:solidFill>
                <a:latin typeface="Franklin Gothic Medium" pitchFamily="34" charset="0"/>
              </a:rPr>
              <a:t> de Sentencia de Pérdida de Dominio</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74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3706" t="54086" r="57539" b="25996"/>
          <a:stretch>
            <a:fillRect/>
          </a:stretch>
        </p:blipFill>
        <p:spPr bwMode="auto">
          <a:xfrm>
            <a:off x="7685088" y="1116013"/>
            <a:ext cx="1055687" cy="52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aphicFrame>
        <p:nvGraphicFramePr>
          <p:cNvPr id="11" name="10 Diagrama"/>
          <p:cNvGraphicFramePr/>
          <p:nvPr/>
        </p:nvGraphicFramePr>
        <p:xfrm>
          <a:off x="304874" y="4581128"/>
          <a:ext cx="8643998" cy="15946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843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525463" y="2967038"/>
            <a:ext cx="8215312"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rgbClr val="00B0F0"/>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A mérito de la demanda de pérdida de dominio interpuesta por la Fiscalía Supraprovincial  Corporativa Especializada en Delitos de Corrupción de Funcionarios se obtuvo las sentencias  por las cuales se extingue los derechos sobre las cuentas bancarias que ostentan los ciudadanos rusos Yuri </a:t>
            </a:r>
            <a:r>
              <a:rPr lang="es-PE" sz="2500" b="1" dirty="0" err="1">
                <a:solidFill>
                  <a:schemeClr val="bg1"/>
                </a:solidFill>
                <a:latin typeface="Franklin Gothic Medium" pitchFamily="34" charset="0"/>
              </a:rPr>
              <a:t>Khozyainov</a:t>
            </a:r>
            <a:r>
              <a:rPr lang="es-PE" sz="2500" b="1" dirty="0">
                <a:solidFill>
                  <a:schemeClr val="bg1"/>
                </a:solidFill>
                <a:latin typeface="Franklin Gothic Medium" pitchFamily="34" charset="0"/>
              </a:rPr>
              <a:t>, </a:t>
            </a:r>
            <a:r>
              <a:rPr lang="es-PE" sz="2500" b="1" dirty="0" err="1">
                <a:solidFill>
                  <a:schemeClr val="bg1"/>
                </a:solidFill>
                <a:latin typeface="Franklin Gothic Medium" pitchFamily="34" charset="0"/>
              </a:rPr>
              <a:t>Lioubov</a:t>
            </a:r>
            <a:r>
              <a:rPr lang="es-PE" sz="2500" b="1" dirty="0">
                <a:solidFill>
                  <a:schemeClr val="bg1"/>
                </a:solidFill>
                <a:latin typeface="Franklin Gothic Medium" pitchFamily="34" charset="0"/>
              </a:rPr>
              <a:t> </a:t>
            </a:r>
            <a:r>
              <a:rPr lang="es-PE" sz="2500" b="1" dirty="0" err="1">
                <a:solidFill>
                  <a:schemeClr val="bg1"/>
                </a:solidFill>
                <a:latin typeface="Franklin Gothic Medium" pitchFamily="34" charset="0"/>
              </a:rPr>
              <a:t>Khoziainova</a:t>
            </a:r>
            <a:r>
              <a:rPr lang="es-PE" sz="2500" b="1" dirty="0">
                <a:solidFill>
                  <a:schemeClr val="bg1"/>
                </a:solidFill>
                <a:latin typeface="Franklin Gothic Medium" pitchFamily="34" charset="0"/>
              </a:rPr>
              <a:t> y </a:t>
            </a:r>
            <a:r>
              <a:rPr lang="es-PE" sz="2500" b="1" dirty="0" err="1">
                <a:solidFill>
                  <a:schemeClr val="bg1"/>
                </a:solidFill>
                <a:latin typeface="Franklin Gothic Medium" pitchFamily="34" charset="0"/>
              </a:rPr>
              <a:t>Evgeny</a:t>
            </a:r>
            <a:r>
              <a:rPr lang="es-PE" sz="2500" b="1" dirty="0">
                <a:solidFill>
                  <a:schemeClr val="bg1"/>
                </a:solidFill>
                <a:latin typeface="Franklin Gothic Medium" pitchFamily="34" charset="0"/>
              </a:rPr>
              <a:t> </a:t>
            </a:r>
            <a:r>
              <a:rPr lang="es-PE" sz="2500" b="1" dirty="0" err="1">
                <a:solidFill>
                  <a:schemeClr val="bg1"/>
                </a:solidFill>
                <a:latin typeface="Franklin Gothic Medium" pitchFamily="34" charset="0"/>
              </a:rPr>
              <a:t>Ananev</a:t>
            </a:r>
            <a:r>
              <a:rPr lang="es-PE" sz="2500" b="1" dirty="0">
                <a:solidFill>
                  <a:schemeClr val="bg1"/>
                </a:solidFill>
                <a:latin typeface="Franklin Gothic Medium" pitchFamily="34" charset="0"/>
              </a:rPr>
              <a:t>.</a:t>
            </a: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84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3706" t="54086" r="57539" b="25996"/>
          <a:stretch>
            <a:fillRect/>
          </a:stretch>
        </p:blipFill>
        <p:spPr bwMode="auto">
          <a:xfrm>
            <a:off x="7685088" y="1116013"/>
            <a:ext cx="1055687" cy="52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1946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463550" y="1422400"/>
            <a:ext cx="8215313" cy="1357313"/>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rgbClr val="00B0F0"/>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Habiéndose expedido las sentencias de pérdida demonio, el Juzgado Penal Transitorio  Especializado en Delitos de Aduaneros, Tributarios, Propiedad Intelectual y para Procesos por Pérdida de Dominio Supraprovincial de Lima y Callao solicitó asistencia judicial a la Confederación Suiza.</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Los pedidos de asistencia judicial fueron enviados el 21 de abril del 2016 directamente a la Autoridad Central Suiza. </a:t>
            </a: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946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3706" t="54086" r="57539" b="25996"/>
          <a:stretch>
            <a:fillRect/>
          </a:stretch>
        </p:blipFill>
        <p:spPr bwMode="auto">
          <a:xfrm>
            <a:off x="7685088" y="1116013"/>
            <a:ext cx="1055687" cy="52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2048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A8F2F8"/>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RECUPERACIÓN DE ACTIVOS</a:t>
            </a:r>
          </a:p>
          <a:p>
            <a:pPr>
              <a:defRPr/>
            </a:pPr>
            <a:endParaRPr lang="es-ES" sz="2000" b="1" dirty="0">
              <a:solidFill>
                <a:schemeClr val="tx1"/>
              </a:solidFill>
            </a:endParaRPr>
          </a:p>
        </p:txBody>
      </p:sp>
      <p:sp>
        <p:nvSpPr>
          <p:cNvPr id="10" name="9 Rectángulo redondeado"/>
          <p:cNvSpPr/>
          <p:nvPr/>
        </p:nvSpPr>
        <p:spPr>
          <a:xfrm>
            <a:off x="525463" y="1071563"/>
            <a:ext cx="8215312"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rgbClr val="00B0F0"/>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En el caso de </a:t>
            </a:r>
            <a:r>
              <a:rPr lang="es-PE" sz="2500" b="1" dirty="0" err="1">
                <a:solidFill>
                  <a:schemeClr val="bg1"/>
                </a:solidFill>
                <a:latin typeface="Franklin Gothic Medium" pitchFamily="34" charset="0"/>
              </a:rPr>
              <a:t>Evgeny</a:t>
            </a:r>
            <a:r>
              <a:rPr lang="es-PE" sz="2500" b="1" dirty="0">
                <a:solidFill>
                  <a:schemeClr val="bg1"/>
                </a:solidFill>
                <a:latin typeface="Franklin Gothic Medium" pitchFamily="34" charset="0"/>
              </a:rPr>
              <a:t> </a:t>
            </a:r>
            <a:r>
              <a:rPr lang="es-PE" sz="2500" b="1" dirty="0" err="1">
                <a:solidFill>
                  <a:schemeClr val="bg1"/>
                </a:solidFill>
                <a:latin typeface="Franklin Gothic Medium" pitchFamily="34" charset="0"/>
              </a:rPr>
              <a:t>Ananev</a:t>
            </a:r>
            <a:r>
              <a:rPr lang="es-PE" sz="2500" b="1" dirty="0">
                <a:solidFill>
                  <a:schemeClr val="bg1"/>
                </a:solidFill>
                <a:latin typeface="Franklin Gothic Medium" pitchFamily="34" charset="0"/>
              </a:rPr>
              <a:t> el Tribunal  se pronunció a favor del Estado peruano y  a la fecha se viene realizando las coordinaciones con las autoridades involucradas para la repatriación del dinero.</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Respecto al caso de Yuri </a:t>
            </a:r>
            <a:r>
              <a:rPr lang="es-PE" sz="2500" b="1" dirty="0" err="1">
                <a:solidFill>
                  <a:schemeClr val="bg1"/>
                </a:solidFill>
                <a:latin typeface="Franklin Gothic Medium" pitchFamily="34" charset="0"/>
              </a:rPr>
              <a:t>Khozyainov</a:t>
            </a:r>
            <a:r>
              <a:rPr lang="es-PE" sz="2500" b="1" dirty="0">
                <a:solidFill>
                  <a:schemeClr val="bg1"/>
                </a:solidFill>
                <a:latin typeface="Franklin Gothic Medium" pitchFamily="34" charset="0"/>
              </a:rPr>
              <a:t> y </a:t>
            </a:r>
            <a:r>
              <a:rPr lang="es-PE" sz="2500" b="1" dirty="0" err="1">
                <a:solidFill>
                  <a:schemeClr val="bg1"/>
                </a:solidFill>
                <a:latin typeface="Franklin Gothic Medium" pitchFamily="34" charset="0"/>
              </a:rPr>
              <a:t>Liobov</a:t>
            </a:r>
            <a:r>
              <a:rPr lang="es-PE" sz="2500" b="1" dirty="0">
                <a:solidFill>
                  <a:schemeClr val="bg1"/>
                </a:solidFill>
                <a:latin typeface="Franklin Gothic Medium" pitchFamily="34" charset="0"/>
              </a:rPr>
              <a:t> </a:t>
            </a:r>
            <a:r>
              <a:rPr lang="es-PE" sz="2500" b="1" dirty="0" err="1">
                <a:solidFill>
                  <a:schemeClr val="bg1"/>
                </a:solidFill>
                <a:latin typeface="Franklin Gothic Medium" pitchFamily="34" charset="0"/>
              </a:rPr>
              <a:t>Khoziainov</a:t>
            </a:r>
            <a:r>
              <a:rPr lang="es-PE" sz="2500" b="1" dirty="0">
                <a:solidFill>
                  <a:schemeClr val="bg1"/>
                </a:solidFill>
                <a:latin typeface="Franklin Gothic Medium" pitchFamily="34" charset="0"/>
              </a:rPr>
              <a:t>  está pendiente en vía de apelación ante del Tribunal Federal suizo.</a:t>
            </a: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2048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23706" t="54086" r="57539" b="25996"/>
          <a:stretch>
            <a:fillRect/>
          </a:stretch>
        </p:blipFill>
        <p:spPr bwMode="auto">
          <a:xfrm>
            <a:off x="7685088" y="1116013"/>
            <a:ext cx="1055687" cy="52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48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14265" t="40086" r="45979" b="8676"/>
          <a:stretch>
            <a:fillRect/>
          </a:stretch>
        </p:blipFill>
        <p:spPr bwMode="auto">
          <a:xfrm>
            <a:off x="611188" y="5445125"/>
            <a:ext cx="1800225" cy="1236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6400" t="46056" r="40936" b="8527"/>
          <a:stretch>
            <a:fillRect/>
          </a:stretch>
        </p:blipFill>
        <p:spPr bwMode="auto">
          <a:xfrm>
            <a:off x="3155950" y="5445125"/>
            <a:ext cx="2952750" cy="12366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l="6470" t="46014" r="37518" b="16983"/>
          <a:stretch>
            <a:fillRect/>
          </a:stretch>
        </p:blipFill>
        <p:spPr bwMode="auto">
          <a:xfrm>
            <a:off x="6569075" y="5430838"/>
            <a:ext cx="2171700" cy="1236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endParaRPr lang="es-ES"/>
          </a:p>
        </p:txBody>
      </p:sp>
      <p:sp>
        <p:nvSpPr>
          <p:cNvPr id="21507" name="2 Marcador de contenido"/>
          <p:cNvSpPr>
            <a:spLocks noGrp="1"/>
          </p:cNvSpPr>
          <p:nvPr>
            <p:ph idx="1"/>
          </p:nvPr>
        </p:nvSpPr>
        <p:spPr/>
        <p:txBody>
          <a:bodyPr/>
          <a:lstStyle/>
          <a:p>
            <a:endParaRPr lang="es-ES"/>
          </a:p>
        </p:txBody>
      </p:sp>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sp>
        <p:nvSpPr>
          <p:cNvPr id="21509" name="5 CuadroTexto"/>
          <p:cNvSpPr txBox="1">
            <a:spLocks noChangeArrowheads="1"/>
          </p:cNvSpPr>
          <p:nvPr/>
        </p:nvSpPr>
        <p:spPr bwMode="auto">
          <a:xfrm>
            <a:off x="2286000" y="3071813"/>
            <a:ext cx="4714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2400" b="1">
                <a:solidFill>
                  <a:schemeClr val="bg1"/>
                </a:solidFill>
              </a:rPr>
              <a:t>Ministerio Público Fiscalía de la Nación</a:t>
            </a:r>
          </a:p>
          <a:p>
            <a:pPr algn="ctr" eaLnBrk="1" hangingPunct="1"/>
            <a:endParaRPr lang="es-PE" sz="2400" b="1">
              <a:solidFill>
                <a:schemeClr val="bg1"/>
              </a:solidFill>
            </a:endParaRPr>
          </a:p>
          <a:p>
            <a:pPr algn="ctr" eaLnBrk="1" hangingPunct="1"/>
            <a:r>
              <a:rPr lang="es-PE" sz="2400" b="1">
                <a:solidFill>
                  <a:schemeClr val="bg1"/>
                </a:solidFill>
              </a:rPr>
              <a:t>www.mpfn.gob.pe</a:t>
            </a:r>
          </a:p>
        </p:txBody>
      </p:sp>
      <p:pic>
        <p:nvPicPr>
          <p:cNvPr id="6" name="Picture 5" descr="Escu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5" y="857250"/>
            <a:ext cx="13573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9 CuadroTexto"/>
          <p:cNvSpPr txBox="1">
            <a:spLocks noChangeArrowheads="1"/>
          </p:cNvSpPr>
          <p:nvPr/>
        </p:nvSpPr>
        <p:spPr bwMode="auto">
          <a:xfrm>
            <a:off x="0" y="5572125"/>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PE" sz="2000" b="1">
                <a:solidFill>
                  <a:schemeClr val="bg1"/>
                </a:solidFill>
              </a:rPr>
              <a:t>Av. Abancay  cdra 5 s/n  piso 9  </a:t>
            </a:r>
          </a:p>
          <a:p>
            <a:pPr algn="ctr" eaLnBrk="1" hangingPunct="1"/>
            <a:r>
              <a:rPr lang="es-PE" sz="2000" b="1">
                <a:solidFill>
                  <a:schemeClr val="bg1"/>
                </a:solidFill>
              </a:rPr>
              <a:t>Central Telefónica (511) 2085555 anexos 5018-6797-5076 </a:t>
            </a:r>
          </a:p>
          <a:p>
            <a:pPr algn="ctr" eaLnBrk="1" hangingPunct="1"/>
            <a:r>
              <a:rPr lang="es-PE" sz="2000" b="1">
                <a:solidFill>
                  <a:schemeClr val="bg1"/>
                </a:solidFill>
              </a:rPr>
              <a:t>      Fax (511) 2085555 anexo 5049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465138" y="4868863"/>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La sanción de la ley penal es expresión</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de un acto de </a:t>
            </a:r>
            <a:r>
              <a:rPr lang="es-PE" sz="2500" b="1" dirty="0">
                <a:solidFill>
                  <a:srgbClr val="00B0F0"/>
                </a:solidFill>
                <a:latin typeface="Franklin Gothic Medium" pitchFamily="34" charset="0"/>
              </a:rPr>
              <a:t>SOBERNIA NACIONAL</a:t>
            </a:r>
            <a:r>
              <a:rPr lang="es-PE" sz="2500" b="1" dirty="0">
                <a:solidFill>
                  <a:schemeClr val="bg1"/>
                </a:solidFill>
                <a:latin typeface="Franklin Gothic Medium" pitchFamily="34" charset="0"/>
              </a:rPr>
              <a:t>, en cuanto a la acriminación de aquellas conductas lesivas para los bienes jurídicos de consagración constitucional = </a:t>
            </a:r>
            <a:r>
              <a:rPr lang="es-PE" sz="2500" b="1" dirty="0">
                <a:solidFill>
                  <a:srgbClr val="00B0F0"/>
                </a:solidFill>
                <a:latin typeface="Franklin Gothic Medium" pitchFamily="34" charset="0"/>
              </a:rPr>
              <a:t>ECD</a:t>
            </a:r>
            <a:r>
              <a:rPr lang="es-PE" sz="2500" b="1" dirty="0">
                <a:solidFill>
                  <a:schemeClr val="bg1"/>
                </a:solidFill>
                <a:latin typeface="Franklin Gothic Medium" pitchFamily="34" charset="0"/>
              </a:rPr>
              <a:t>. </a:t>
            </a:r>
          </a:p>
          <a:p>
            <a:pPr lvl="2"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El delito como -fenómeno social y jurídico- </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no siempre aparecerá en un solo territorio, su autor puede cometerlo en muchos terrenos, áreas geográficas.</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extLst>
      <p:ext uri="{BB962C8B-B14F-4D97-AF65-F5344CB8AC3E}">
        <p14:creationId xmlns:p14="http://schemas.microsoft.com/office/powerpoint/2010/main" val="3840523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465137" y="4509120"/>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Se produce lo que </a:t>
            </a:r>
            <a:r>
              <a:rPr lang="es-PE" sz="2500" b="1" dirty="0">
                <a:solidFill>
                  <a:srgbClr val="00B0F0"/>
                </a:solidFill>
                <a:latin typeface="Franklin Gothic Medium" pitchFamily="34" charset="0"/>
              </a:rPr>
              <a:t>CHAUMONT</a:t>
            </a:r>
            <a:r>
              <a:rPr lang="es-PE" sz="2500" b="1" dirty="0">
                <a:solidFill>
                  <a:schemeClr val="bg1"/>
                </a:solidFill>
                <a:latin typeface="Franklin Gothic Medium" pitchFamily="34" charset="0"/>
              </a:rPr>
              <a:t> describiera años atrás como la antinomia entre el principio de soberanía y la necesidad de cooperación. Necesidad que se ha disparado en los últimos tiempos, descansando inicialmente en el principio de solidaridad entre los Estados e igualdad de soberanías. </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44" t="38380" r="53323" b="13006"/>
          <a:stretch/>
        </p:blipFill>
        <p:spPr bwMode="auto">
          <a:xfrm>
            <a:off x="5768830" y="3933055"/>
            <a:ext cx="2879217" cy="28220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13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357981" y="4344533"/>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400" b="1" dirty="0">
                <a:solidFill>
                  <a:schemeClr val="bg1"/>
                </a:solidFill>
                <a:latin typeface="Franklin Gothic Medium" pitchFamily="34" charset="0"/>
              </a:rPr>
              <a:t>Las Naciones requieren del apoyo, de la colaboración de las otros Estados, en pos de asegurar la justicia en sus pueblos; </a:t>
            </a:r>
          </a:p>
          <a:p>
            <a:pPr algn="just" eaLnBrk="0" hangingPunct="0">
              <a:defRPr/>
            </a:pPr>
            <a:endParaRPr lang="es-PE" sz="2400" b="1" dirty="0">
              <a:solidFill>
                <a:schemeClr val="bg1"/>
              </a:solidFill>
              <a:latin typeface="Franklin Gothic Medium" pitchFamily="34" charset="0"/>
            </a:endParaRPr>
          </a:p>
          <a:p>
            <a:pPr lvl="2" algn="just" eaLnBrk="0" hangingPunct="0">
              <a:defRPr/>
            </a:pPr>
            <a:r>
              <a:rPr lang="es-PE" sz="2400" b="1" dirty="0">
                <a:solidFill>
                  <a:schemeClr val="bg1"/>
                </a:solidFill>
                <a:latin typeface="Franklin Gothic Medium" pitchFamily="34" charset="0"/>
              </a:rPr>
              <a:t>el hecho de que el presunto delincuente haya huido de su territorio no impide que pueda ser investigado, 	procesado, juzgado y sancionado - activar los mecanismos propios de la </a:t>
            </a:r>
            <a:r>
              <a:rPr lang="es-PE" sz="2400" b="1" dirty="0">
                <a:solidFill>
                  <a:srgbClr val="00B0F0"/>
                </a:solidFill>
                <a:latin typeface="Franklin Gothic Medium" pitchFamily="34" charset="0"/>
              </a:rPr>
              <a:t>COOPERACIÓN JURÍDICA INTERNACIONAL. </a:t>
            </a:r>
          </a:p>
          <a:p>
            <a:pPr algn="just" eaLnBrk="0" hangingPunct="0">
              <a:defRPr/>
            </a:pPr>
            <a:endParaRPr lang="es-PE" sz="2500" b="1" dirty="0">
              <a:solidFill>
                <a:srgbClr val="00B0F0"/>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923" t="51566" r="56155" b="24028"/>
          <a:stretch/>
        </p:blipFill>
        <p:spPr bwMode="auto">
          <a:xfrm>
            <a:off x="575556" y="5132522"/>
            <a:ext cx="7992888" cy="14474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218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465137" y="4868863"/>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Referente criminológico, cuya concientización devino en la necesidad de los Estados </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de formular una </a:t>
            </a:r>
            <a:r>
              <a:rPr lang="es-PE" sz="2500" b="1" dirty="0">
                <a:solidFill>
                  <a:srgbClr val="00B0F0"/>
                </a:solidFill>
                <a:latin typeface="Franklin Gothic Medium" pitchFamily="34" charset="0"/>
              </a:rPr>
              <a:t>PCI </a:t>
            </a:r>
            <a:r>
              <a:rPr lang="es-PE" sz="2500" b="1" dirty="0">
                <a:solidFill>
                  <a:schemeClr val="bg1"/>
                </a:solidFill>
                <a:latin typeface="Franklin Gothic Medium" pitchFamily="34" charset="0"/>
              </a:rPr>
              <a:t>que se cristaliza en documentos jurídico-internacionales.</a:t>
            </a:r>
          </a:p>
          <a:p>
            <a:pPr lvl="2"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Es a través de los Tratados y Convenios Internacionales </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–de naturaleza bilateral y multilateral- que obligan a los Estados Parte a brindar </a:t>
            </a:r>
            <a:r>
              <a:rPr lang="es-PE" sz="2500" b="1" dirty="0">
                <a:solidFill>
                  <a:srgbClr val="00B0F0"/>
                </a:solidFill>
                <a:latin typeface="Franklin Gothic Medium" pitchFamily="34" charset="0"/>
              </a:rPr>
              <a:t>COLABORACIÓN JI </a:t>
            </a:r>
            <a:r>
              <a:rPr lang="es-PE" sz="2500" b="1" dirty="0">
                <a:solidFill>
                  <a:schemeClr val="bg1"/>
                </a:solidFill>
                <a:latin typeface="Franklin Gothic Medium" pitchFamily="34" charset="0"/>
              </a:rPr>
              <a:t>de forma mutua y recíproca.</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extLst>
      <p:ext uri="{BB962C8B-B14F-4D97-AF65-F5344CB8AC3E}">
        <p14:creationId xmlns:p14="http://schemas.microsoft.com/office/powerpoint/2010/main" val="2177157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465137" y="4868863"/>
            <a:ext cx="8213725"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La lucha contra la </a:t>
            </a:r>
            <a:r>
              <a:rPr lang="es-PE" sz="2500" b="1" dirty="0">
                <a:solidFill>
                  <a:srgbClr val="00B0F0"/>
                </a:solidFill>
                <a:latin typeface="Franklin Gothic Medium" pitchFamily="34" charset="0"/>
              </a:rPr>
              <a:t>IMPUNIDAD</a:t>
            </a:r>
            <a:r>
              <a:rPr lang="es-PE" sz="2500" b="1" dirty="0">
                <a:solidFill>
                  <a:schemeClr val="bg1"/>
                </a:solidFill>
                <a:latin typeface="Franklin Gothic Medium" pitchFamily="34" charset="0"/>
              </a:rPr>
              <a:t> es un compromiso de los Estados Parte </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de hacer todo lo legalmente posible para que la justicia puede surtir sus efectos, para con el individuo y la sociedad.</a:t>
            </a: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Estos instrumentos indica </a:t>
            </a:r>
            <a:r>
              <a:rPr lang="es-PE" sz="2500" b="1" dirty="0">
                <a:solidFill>
                  <a:srgbClr val="00B0F0"/>
                </a:solidFill>
                <a:latin typeface="Franklin Gothic Medium" pitchFamily="34" charset="0"/>
              </a:rPr>
              <a:t>IBÁÑEZ GUZMÁN </a:t>
            </a:r>
            <a:r>
              <a:rPr lang="es-PE" sz="2500" b="1" dirty="0">
                <a:solidFill>
                  <a:schemeClr val="bg1"/>
                </a:solidFill>
                <a:latin typeface="Franklin Gothic Medium" pitchFamily="34" charset="0"/>
              </a:rPr>
              <a:t>hace pensar en la existencia de una "política criminal", contra la delincuencia organizada, cuyo contenido y dirección se encuentra en el reforzamiento de las legislaciones internas.</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extLst>
      <p:ext uri="{BB962C8B-B14F-4D97-AF65-F5344CB8AC3E}">
        <p14:creationId xmlns:p14="http://schemas.microsoft.com/office/powerpoint/2010/main" val="141311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465136" y="4725144"/>
            <a:ext cx="8464551"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400" b="1" dirty="0">
                <a:solidFill>
                  <a:schemeClr val="bg1"/>
                </a:solidFill>
                <a:latin typeface="Franklin Gothic Medium" pitchFamily="34" charset="0"/>
              </a:rPr>
              <a:t>Estos compromisos internacionales se vuelven más intensos, </a:t>
            </a:r>
          </a:p>
          <a:p>
            <a:pPr lvl="2" algn="just" eaLnBrk="0" hangingPunct="0">
              <a:defRPr/>
            </a:pPr>
            <a:endParaRPr lang="es-PE" sz="2400" b="1" dirty="0">
              <a:solidFill>
                <a:schemeClr val="bg1"/>
              </a:solidFill>
              <a:latin typeface="Franklin Gothic Medium" pitchFamily="34" charset="0"/>
            </a:endParaRPr>
          </a:p>
          <a:p>
            <a:pPr lvl="2" algn="just" eaLnBrk="0" hangingPunct="0">
              <a:defRPr/>
            </a:pPr>
            <a:r>
              <a:rPr lang="es-PE" sz="2400" b="1" dirty="0">
                <a:solidFill>
                  <a:schemeClr val="bg1"/>
                </a:solidFill>
                <a:latin typeface="Franklin Gothic Medium" pitchFamily="34" charset="0"/>
              </a:rPr>
              <a:t>cuando estamos ante organizaciones delictivas de gran calado -  </a:t>
            </a:r>
            <a:r>
              <a:rPr lang="es-PE" sz="2500" b="1" dirty="0">
                <a:solidFill>
                  <a:srgbClr val="00B0F0"/>
                </a:solidFill>
                <a:latin typeface="Franklin Gothic Medium" pitchFamily="34" charset="0"/>
              </a:rPr>
              <a:t>TRANSNACIONALIDAD.</a:t>
            </a:r>
          </a:p>
          <a:p>
            <a:pPr lvl="2" algn="just" eaLnBrk="0" hangingPunct="0">
              <a:defRPr/>
            </a:pPr>
            <a:endParaRPr lang="es-PE" sz="2400" b="1" dirty="0">
              <a:solidFill>
                <a:schemeClr val="bg1"/>
              </a:solidFill>
              <a:latin typeface="Franklin Gothic Medium" pitchFamily="34" charset="0"/>
            </a:endParaRPr>
          </a:p>
          <a:p>
            <a:pPr algn="just" eaLnBrk="0" hangingPunct="0">
              <a:defRPr/>
            </a:pPr>
            <a:r>
              <a:rPr lang="es-PE" sz="2400" b="1" dirty="0">
                <a:solidFill>
                  <a:schemeClr val="bg1"/>
                </a:solidFill>
                <a:latin typeface="Franklin Gothic Medium" pitchFamily="34" charset="0"/>
              </a:rPr>
              <a:t>La pobreza, el sub desarrollo, el atraso del crecimiento económico de una Nación es productos de </a:t>
            </a:r>
          </a:p>
          <a:p>
            <a:pPr algn="just" eaLnBrk="0" hangingPunct="0">
              <a:defRPr/>
            </a:pPr>
            <a:endParaRPr lang="es-PE" sz="2400" b="1" dirty="0">
              <a:solidFill>
                <a:schemeClr val="bg1"/>
              </a:solidFill>
              <a:latin typeface="Franklin Gothic Medium" pitchFamily="34" charset="0"/>
            </a:endParaRPr>
          </a:p>
          <a:p>
            <a:pPr lvl="2" algn="just" eaLnBrk="0" hangingPunct="0">
              <a:defRPr/>
            </a:pPr>
            <a:r>
              <a:rPr lang="es-PE" sz="2400" b="1" dirty="0">
                <a:solidFill>
                  <a:schemeClr val="bg1"/>
                </a:solidFill>
                <a:latin typeface="Franklin Gothic Medium" pitchFamily="34" charset="0"/>
              </a:rPr>
              <a:t>los actos corruptos que envuelven a personajes público de todo nivel institucional (funcional), quienes en contubernio con los representantes de las grandes empresas transnacionales, defraudan el ERARIO PÚBLICO - SOBRE COSTOS.</a:t>
            </a:r>
          </a:p>
          <a:p>
            <a:pPr lvl="2"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spTree>
    <p:extLst>
      <p:ext uri="{BB962C8B-B14F-4D97-AF65-F5344CB8AC3E}">
        <p14:creationId xmlns:p14="http://schemas.microsoft.com/office/powerpoint/2010/main" val="218836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D:\Users\fn\Desktop\Aniv.MP-12.05.14\322835162_baa5596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scene3d>
            <a:camera prst="orthographicFront"/>
            <a:lightRig rig="threePt" dir="t"/>
          </a:scene3d>
          <a:sp3d>
            <a:bevelT/>
          </a:sp3d>
        </p:spPr>
      </p:pic>
      <p:pic>
        <p:nvPicPr>
          <p:cNvPr id="410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35999" t="26563" r="21175" b="62500"/>
          <a:stretch>
            <a:fillRect/>
          </a:stretch>
        </p:blipFill>
        <p:spPr bwMode="auto">
          <a:xfrm>
            <a:off x="0" y="214313"/>
            <a:ext cx="8929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0" y="1071563"/>
            <a:ext cx="9144000" cy="571500"/>
          </a:xfrm>
          <a:prstGeom prst="rect">
            <a:avLst/>
          </a:prstGeom>
          <a:solidFill>
            <a:srgbClr val="FFFF99"/>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defRPr/>
            </a:pPr>
            <a:endParaRPr lang="es-ES" sz="2000" b="1" dirty="0">
              <a:solidFill>
                <a:schemeClr val="tx1"/>
              </a:solidFill>
            </a:endParaRPr>
          </a:p>
          <a:p>
            <a:pPr>
              <a:defRPr/>
            </a:pPr>
            <a:r>
              <a:rPr lang="es-ES" sz="2000" b="1" dirty="0">
                <a:solidFill>
                  <a:schemeClr val="tx1"/>
                </a:solidFill>
              </a:rPr>
              <a:t>  </a:t>
            </a:r>
            <a:r>
              <a:rPr lang="es-PE" sz="2000" b="1" dirty="0">
                <a:solidFill>
                  <a:schemeClr val="tx1"/>
                </a:solidFill>
              </a:rPr>
              <a:t>FUNDAMENTOS Y CONCEPTO DE LA COOPERACIÓN JURÍDICA INTERNACIONAL</a:t>
            </a:r>
          </a:p>
          <a:p>
            <a:pPr>
              <a:defRPr/>
            </a:pPr>
            <a:endParaRPr lang="es-ES" sz="2000" b="1" dirty="0">
              <a:solidFill>
                <a:schemeClr val="tx1"/>
              </a:solidFill>
            </a:endParaRPr>
          </a:p>
        </p:txBody>
      </p:sp>
      <p:sp>
        <p:nvSpPr>
          <p:cNvPr id="10" name="9 Rectángulo redondeado"/>
          <p:cNvSpPr/>
          <p:nvPr/>
        </p:nvSpPr>
        <p:spPr>
          <a:xfrm>
            <a:off x="462404" y="4725144"/>
            <a:ext cx="8464551" cy="135731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anchor="ctr"/>
          <a:lstStyle/>
          <a:p>
            <a:pPr marL="457200" indent="-457200" algn="just">
              <a:defRPr/>
            </a:pPr>
            <a:endParaRPr lang="es-ES" sz="2100" b="1" dirty="0"/>
          </a:p>
          <a:p>
            <a:pPr marL="457200" indent="-457200" algn="just">
              <a:defRPr/>
            </a:pPr>
            <a:endParaRPr lang="es-ES" sz="3200" b="1" dirty="0"/>
          </a:p>
          <a:p>
            <a:pPr eaLnBrk="0" hangingPunct="0">
              <a:defRPr/>
            </a:pPr>
            <a:endParaRPr lang="es-PE" sz="3200" b="1" dirty="0">
              <a:solidFill>
                <a:schemeClr val="tx1">
                  <a:lumMod val="75000"/>
                </a:schemeClr>
              </a:solidFill>
              <a:latin typeface="Franklin Gothic Medium" pitchFamily="34" charset="0"/>
            </a:endParaRPr>
          </a:p>
          <a:p>
            <a:pPr eaLnBrk="0" hangingPunct="0">
              <a:defRPr/>
            </a:pPr>
            <a:endParaRPr lang="es-PE" sz="3200" b="1" dirty="0">
              <a:solidFill>
                <a:schemeClr val="tx1">
                  <a:lumMod val="75000"/>
                </a:schemeClr>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La «</a:t>
            </a:r>
            <a:r>
              <a:rPr lang="es-PE" sz="2500" b="1" dirty="0">
                <a:solidFill>
                  <a:srgbClr val="00B0F0"/>
                </a:solidFill>
                <a:latin typeface="Franklin Gothic Medium" pitchFamily="34" charset="0"/>
              </a:rPr>
              <a:t>Cooperación Jurídica Internacional</a:t>
            </a:r>
            <a:r>
              <a:rPr lang="es-PE" sz="2500" b="1" dirty="0">
                <a:solidFill>
                  <a:schemeClr val="bg1"/>
                </a:solidFill>
                <a:latin typeface="Franklin Gothic Medium" pitchFamily="34" charset="0"/>
              </a:rPr>
              <a:t>» se convierte en un instrumento de vital relevancia, </a:t>
            </a:r>
          </a:p>
          <a:p>
            <a:pPr algn="just" eaLnBrk="0" hangingPunct="0">
              <a:defRPr/>
            </a:pPr>
            <a:endParaRPr lang="es-PE" sz="2500" b="1" dirty="0">
              <a:solidFill>
                <a:schemeClr val="bg1"/>
              </a:solidFill>
              <a:latin typeface="Franklin Gothic Medium" pitchFamily="34" charset="0"/>
            </a:endParaRPr>
          </a:p>
          <a:p>
            <a:pPr lvl="2" algn="just" eaLnBrk="0" hangingPunct="0">
              <a:defRPr/>
            </a:pPr>
            <a:r>
              <a:rPr lang="es-PE" sz="2500" b="1" dirty="0">
                <a:solidFill>
                  <a:schemeClr val="bg1"/>
                </a:solidFill>
                <a:latin typeface="Franklin Gothic Medium" pitchFamily="34" charset="0"/>
              </a:rPr>
              <a:t>en un contexto mundial donde la </a:t>
            </a:r>
            <a:r>
              <a:rPr lang="es-PE" sz="2500" b="1" dirty="0">
                <a:solidFill>
                  <a:srgbClr val="00B0F0"/>
                </a:solidFill>
                <a:latin typeface="Franklin Gothic Medium" pitchFamily="34" charset="0"/>
              </a:rPr>
              <a:t>DOT</a:t>
            </a:r>
            <a:r>
              <a:rPr lang="es-PE" sz="2500" b="1" dirty="0">
                <a:solidFill>
                  <a:schemeClr val="bg1"/>
                </a:solidFill>
                <a:latin typeface="Franklin Gothic Medium" pitchFamily="34" charset="0"/>
              </a:rPr>
              <a:t> se ha convertido en unos de los riesgos más latentes de la Seguridad Pública.</a:t>
            </a:r>
          </a:p>
          <a:p>
            <a:pPr lvl="2" algn="just" eaLnBrk="0" hangingPunct="0">
              <a:defRPr/>
            </a:pPr>
            <a:endParaRPr lang="es-PE" sz="2500" b="1" dirty="0">
              <a:solidFill>
                <a:schemeClr val="bg1"/>
              </a:solidFill>
              <a:latin typeface="Franklin Gothic Medium" pitchFamily="34" charset="0"/>
            </a:endParaRPr>
          </a:p>
          <a:p>
            <a:pPr lvl="2" algn="just" eaLnBrk="0" hangingPunct="0">
              <a:defRPr/>
            </a:pPr>
            <a:endParaRPr lang="es-PE" sz="2500" b="1" dirty="0">
              <a:solidFill>
                <a:schemeClr val="bg1"/>
              </a:solidFill>
              <a:latin typeface="Franklin Gothic Medium" pitchFamily="34" charset="0"/>
            </a:endParaRPr>
          </a:p>
          <a:p>
            <a:pPr algn="just" eaLnBrk="0" hangingPunct="0">
              <a:defRPr/>
            </a:pPr>
            <a:r>
              <a:rPr lang="es-PE" sz="2500" b="1" dirty="0">
                <a:solidFill>
                  <a:schemeClr val="bg1"/>
                </a:solidFill>
                <a:latin typeface="Franklin Gothic Medium" pitchFamily="34" charset="0"/>
              </a:rPr>
              <a:t>Cooperación es </a:t>
            </a:r>
          </a:p>
          <a:p>
            <a:pPr lvl="2" algn="just" eaLnBrk="0" hangingPunct="0">
              <a:defRPr/>
            </a:pPr>
            <a:r>
              <a:rPr lang="es-PE" sz="2500" b="1" dirty="0">
                <a:solidFill>
                  <a:schemeClr val="bg1"/>
                </a:solidFill>
                <a:latin typeface="Franklin Gothic Medium" pitchFamily="34" charset="0"/>
              </a:rPr>
              <a:t>todo acto de ayuda producida entre dos Estados diferentes y, a los efectos de esta ponencia, susceptible 	de desplegar sus efectos en el seno de un Procedimiento Judicial Penal. </a:t>
            </a: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PE" sz="2500" b="1" dirty="0">
              <a:solidFill>
                <a:schemeClr val="bg1"/>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ES" sz="3200" b="1" dirty="0">
              <a:solidFill>
                <a:schemeClr val="tx1">
                  <a:lumMod val="75000"/>
                </a:schemeClr>
              </a:solidFill>
              <a:latin typeface="Franklin Gothic Medium" pitchFamily="34" charset="0"/>
            </a:endParaRPr>
          </a:p>
          <a:p>
            <a:pPr algn="just" eaLnBrk="0" hangingPunct="0">
              <a:defRPr/>
            </a:pPr>
            <a:endParaRPr lang="es-PE" sz="3200" b="1" dirty="0">
              <a:solidFill>
                <a:schemeClr val="tx1">
                  <a:lumMod val="75000"/>
                </a:schemeClr>
              </a:solidFill>
              <a:latin typeface="Franklin Gothic Medium" pitchFamily="34" charset="0"/>
            </a:endParaRPr>
          </a:p>
          <a:p>
            <a:pPr marL="457200" indent="-457200" algn="just">
              <a:defRPr/>
            </a:pPr>
            <a:endParaRPr lang="es-PE" sz="2400" b="1" dirty="0"/>
          </a:p>
        </p:txBody>
      </p:sp>
      <p:pic>
        <p:nvPicPr>
          <p:cNvPr id="2050"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545" t="53732" r="58777" b="24618"/>
          <a:stretch/>
        </p:blipFill>
        <p:spPr bwMode="auto">
          <a:xfrm>
            <a:off x="6444208" y="3713583"/>
            <a:ext cx="2380554" cy="1371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722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1630</TotalTime>
  <Words>1814</Words>
  <Application>Microsoft Office PowerPoint</Application>
  <PresentationFormat>Presentación en pantalla (4:3)</PresentationFormat>
  <Paragraphs>623</Paragraphs>
  <Slides>29</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29</vt:i4>
      </vt:variant>
    </vt:vector>
  </HeadingPairs>
  <TitlesOfParts>
    <vt:vector size="34" baseType="lpstr">
      <vt:lpstr>Arial</vt:lpstr>
      <vt:lpstr>Arial Black</vt:lpstr>
      <vt:lpstr>Calibri</vt:lpstr>
      <vt:lpstr>Franklin Gothic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fn</dc:creator>
  <cp:lastModifiedBy>Alonso</cp:lastModifiedBy>
  <cp:revision>167</cp:revision>
  <dcterms:created xsi:type="dcterms:W3CDTF">2015-09-24T18:02:28Z</dcterms:created>
  <dcterms:modified xsi:type="dcterms:W3CDTF">2022-10-09T19:46:58Z</dcterms:modified>
</cp:coreProperties>
</file>