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Saira ExtraCondensed" panose="020B0604020202020204" charset="0"/>
      <p:regular r:id="rId17"/>
    </p:embeddedFont>
    <p:embeddedFont>
      <p:font typeface="Saira ExtraCondensed Bold" panose="020B0604020202020204" charset="0"/>
      <p:regular r:id="rId18"/>
    </p:embeddedFont>
    <p:embeddedFont>
      <p:font typeface="Saira ExtraCondensed Semi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547D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447339" y="505496"/>
            <a:ext cx="8353264" cy="9276008"/>
          </a:xfrm>
          <a:custGeom>
            <a:avLst/>
            <a:gdLst/>
            <a:ahLst/>
            <a:cxnLst/>
            <a:rect l="l" t="t" r="r" b="b"/>
            <a:pathLst>
              <a:path w="8353264" h="9276008">
                <a:moveTo>
                  <a:pt x="0" y="0"/>
                </a:moveTo>
                <a:lnTo>
                  <a:pt x="8353264" y="0"/>
                </a:lnTo>
                <a:lnTo>
                  <a:pt x="8353264" y="9276008"/>
                </a:lnTo>
                <a:lnTo>
                  <a:pt x="0" y="927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-62212" y="658240"/>
            <a:ext cx="6012550" cy="8970520"/>
            <a:chOff x="0" y="0"/>
            <a:chExt cx="660400" cy="985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985294"/>
            </a:xfrm>
            <a:custGeom>
              <a:avLst/>
              <a:gdLst/>
              <a:ahLst/>
              <a:cxnLst/>
              <a:rect l="l" t="t" r="r" b="b"/>
              <a:pathLst>
                <a:path w="660400" h="985294">
                  <a:moveTo>
                    <a:pt x="220252" y="966225"/>
                  </a:moveTo>
                  <a:cubicBezTo>
                    <a:pt x="254109" y="977739"/>
                    <a:pt x="292600" y="985294"/>
                    <a:pt x="330378" y="985294"/>
                  </a:cubicBezTo>
                  <a:cubicBezTo>
                    <a:pt x="368157" y="985294"/>
                    <a:pt x="404509" y="978817"/>
                    <a:pt x="438009" y="967304"/>
                  </a:cubicBezTo>
                  <a:cubicBezTo>
                    <a:pt x="438723" y="966944"/>
                    <a:pt x="439435" y="966944"/>
                    <a:pt x="440148" y="966585"/>
                  </a:cubicBezTo>
                  <a:cubicBezTo>
                    <a:pt x="565955" y="920529"/>
                    <a:pt x="658618" y="798916"/>
                    <a:pt x="660400" y="6529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52476"/>
                  </a:lnTo>
                  <a:cubicBezTo>
                    <a:pt x="1782" y="799634"/>
                    <a:pt x="93019" y="921250"/>
                    <a:pt x="220252" y="966225"/>
                  </a:cubicBezTo>
                  <a:close/>
                </a:path>
              </a:pathLst>
            </a:custGeom>
            <a:solidFill>
              <a:srgbClr val="FDDEA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60400" cy="905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11091195" y="1765940"/>
            <a:ext cx="617888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9036167" y="1765940"/>
            <a:ext cx="2288105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9036167" y="7457048"/>
            <a:ext cx="8233907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12" name="Freeform 12"/>
          <p:cNvSpPr/>
          <p:nvPr/>
        </p:nvSpPr>
        <p:spPr>
          <a:xfrm>
            <a:off x="548294" y="2655335"/>
            <a:ext cx="5329403" cy="4976330"/>
          </a:xfrm>
          <a:custGeom>
            <a:avLst/>
            <a:gdLst/>
            <a:ahLst/>
            <a:cxnLst/>
            <a:rect l="l" t="t" r="r" b="b"/>
            <a:pathLst>
              <a:path w="5329403" h="4976330">
                <a:moveTo>
                  <a:pt x="0" y="0"/>
                </a:moveTo>
                <a:lnTo>
                  <a:pt x="5329404" y="0"/>
                </a:lnTo>
                <a:lnTo>
                  <a:pt x="5329404" y="4976330"/>
                </a:lnTo>
                <a:lnTo>
                  <a:pt x="0" y="4976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53773" y="2090670"/>
            <a:ext cx="9260736" cy="203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9"/>
              </a:lnSpc>
              <a:spcBef>
                <a:spcPct val="0"/>
              </a:spcBef>
            </a:pPr>
            <a:r>
              <a:rPr lang="en-US" sz="5814" b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MÉTODOS PARA ASEGURAR Y PRESERVAR PRUEBAS MATERIALES Y DIGITALES.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92254" y="4443505"/>
            <a:ext cx="9122255" cy="2506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0"/>
              </a:lnSpc>
              <a:spcBef>
                <a:spcPct val="0"/>
              </a:spcBef>
            </a:pPr>
            <a:r>
              <a:rPr lang="en-US" sz="4750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ANÁLISIS Y MANEJO DE PRUEBAS DOCUMENTALES (CONTRATOS, REGISTROS FINANCIEROS, INFORMES OFICIALES).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61595" y="2174303"/>
            <a:ext cx="1282405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1028700" y="2174303"/>
            <a:ext cx="1309008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430264" y="1640457"/>
            <a:ext cx="5338775" cy="1103007"/>
            <a:chOff x="0" y="0"/>
            <a:chExt cx="3353829" cy="6929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3829" cy="692911"/>
            </a:xfrm>
            <a:custGeom>
              <a:avLst/>
              <a:gdLst/>
              <a:ahLst/>
              <a:cxnLst/>
              <a:rect l="l" t="t" r="r" b="b"/>
              <a:pathLst>
                <a:path w="3353829" h="692911">
                  <a:moveTo>
                    <a:pt x="3150629" y="0"/>
                  </a:moveTo>
                  <a:cubicBezTo>
                    <a:pt x="3262853" y="0"/>
                    <a:pt x="3353829" y="155113"/>
                    <a:pt x="3353829" y="346456"/>
                  </a:cubicBezTo>
                  <a:cubicBezTo>
                    <a:pt x="3353829" y="537798"/>
                    <a:pt x="3262853" y="692911"/>
                    <a:pt x="3150629" y="692911"/>
                  </a:cubicBezTo>
                  <a:lnTo>
                    <a:pt x="203200" y="692911"/>
                  </a:lnTo>
                  <a:cubicBezTo>
                    <a:pt x="90976" y="692911"/>
                    <a:pt x="0" y="537798"/>
                    <a:pt x="0" y="346456"/>
                  </a:cubicBezTo>
                  <a:cubicBezTo>
                    <a:pt x="0" y="15511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353829" cy="740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2000262" y="528629"/>
            <a:ext cx="6012550" cy="8970520"/>
            <a:chOff x="0" y="0"/>
            <a:chExt cx="660400" cy="9852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985294"/>
            </a:xfrm>
            <a:custGeom>
              <a:avLst/>
              <a:gdLst/>
              <a:ahLst/>
              <a:cxnLst/>
              <a:rect l="l" t="t" r="r" b="b"/>
              <a:pathLst>
                <a:path w="660400" h="985294">
                  <a:moveTo>
                    <a:pt x="220252" y="966225"/>
                  </a:moveTo>
                  <a:cubicBezTo>
                    <a:pt x="254109" y="977739"/>
                    <a:pt x="292600" y="985294"/>
                    <a:pt x="330378" y="985294"/>
                  </a:cubicBezTo>
                  <a:cubicBezTo>
                    <a:pt x="368157" y="985294"/>
                    <a:pt x="404509" y="978817"/>
                    <a:pt x="438009" y="967304"/>
                  </a:cubicBezTo>
                  <a:cubicBezTo>
                    <a:pt x="438723" y="966944"/>
                    <a:pt x="439435" y="966944"/>
                    <a:pt x="440148" y="966585"/>
                  </a:cubicBezTo>
                  <a:cubicBezTo>
                    <a:pt x="565955" y="920529"/>
                    <a:pt x="658618" y="798916"/>
                    <a:pt x="660400" y="6529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52476"/>
                  </a:lnTo>
                  <a:cubicBezTo>
                    <a:pt x="1782" y="799634"/>
                    <a:pt x="93019" y="921250"/>
                    <a:pt x="220252" y="966225"/>
                  </a:cubicBezTo>
                  <a:close/>
                </a:path>
              </a:pathLst>
            </a:custGeom>
            <a:solidFill>
              <a:srgbClr val="FDDEA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60400" cy="905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5400000">
            <a:off x="9108190" y="452944"/>
            <a:ext cx="9237730" cy="9121889"/>
          </a:xfrm>
          <a:custGeom>
            <a:avLst/>
            <a:gdLst/>
            <a:ahLst/>
            <a:cxnLst/>
            <a:rect l="l" t="t" r="r" b="b"/>
            <a:pathLst>
              <a:path w="9237730" h="9121889">
                <a:moveTo>
                  <a:pt x="0" y="0"/>
                </a:moveTo>
                <a:lnTo>
                  <a:pt x="9237730" y="0"/>
                </a:lnTo>
                <a:lnTo>
                  <a:pt x="9237730" y="9121890"/>
                </a:lnTo>
                <a:lnTo>
                  <a:pt x="0" y="912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2456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5788154" y="-292616"/>
            <a:ext cx="3243146" cy="11629399"/>
            <a:chOff x="0" y="0"/>
            <a:chExt cx="854162" cy="3062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547D3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462066" y="2972493"/>
            <a:ext cx="4182118" cy="4082793"/>
          </a:xfrm>
          <a:custGeom>
            <a:avLst/>
            <a:gdLst/>
            <a:ahLst/>
            <a:cxnLst/>
            <a:rect l="l" t="t" r="r" b="b"/>
            <a:pathLst>
              <a:path w="4182118" h="4082793">
                <a:moveTo>
                  <a:pt x="0" y="0"/>
                </a:moveTo>
                <a:lnTo>
                  <a:pt x="4182118" y="0"/>
                </a:lnTo>
                <a:lnTo>
                  <a:pt x="4182118" y="4082792"/>
                </a:lnTo>
                <a:lnTo>
                  <a:pt x="0" y="4082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541305" y="1653169"/>
            <a:ext cx="5116694" cy="10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BUENAS PRÁCTICAS EN LITIGACIÓN SOBRE PRUEBAS MATERIALES Y DIGITALES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511822"/>
            <a:ext cx="7781646" cy="478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0" lvl="1" indent="-367025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Solicitar pericia técnica cuando se trate de evidencia digital compleja.</a:t>
            </a:r>
          </a:p>
          <a:p>
            <a:pPr marL="734050" lvl="1" indent="-367025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Exigir trazabilidad documental en control de legalidad.</a:t>
            </a:r>
          </a:p>
          <a:p>
            <a:pPr marL="734050" lvl="1" indent="-367025" algn="l">
              <a:lnSpc>
                <a:spcPts val="4759"/>
              </a:lnSpc>
              <a:buFont typeface="Arial"/>
              <a:buChar char="•"/>
            </a:pPr>
            <a:r>
              <a:rPr lang="en-US" sz="33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Realizar control judicial previo en actos de afectación de derechos fundamentales.</a:t>
            </a:r>
          </a:p>
          <a:p>
            <a:pPr marL="734050" lvl="1" indent="-367025" algn="l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Argumentar conforme a la doctrina del fruto del árbol envenenado (exclusión de prueba ilícita)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11080420" y="1052512"/>
            <a:ext cx="617888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4" name="AutoShape 4"/>
          <p:cNvSpPr/>
          <p:nvPr/>
        </p:nvSpPr>
        <p:spPr>
          <a:xfrm flipV="1">
            <a:off x="1028700" y="1052512"/>
            <a:ext cx="10051720" cy="23813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4072112" y="1240684"/>
            <a:ext cx="2772643" cy="2832841"/>
          </a:xfrm>
          <a:custGeom>
            <a:avLst/>
            <a:gdLst/>
            <a:ahLst/>
            <a:cxnLst/>
            <a:rect l="l" t="t" r="r" b="b"/>
            <a:pathLst>
              <a:path w="2772643" h="2832841">
                <a:moveTo>
                  <a:pt x="0" y="0"/>
                </a:moveTo>
                <a:lnTo>
                  <a:pt x="2772643" y="0"/>
                </a:lnTo>
                <a:lnTo>
                  <a:pt x="2772643" y="2832841"/>
                </a:lnTo>
                <a:lnTo>
                  <a:pt x="0" y="28328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5213" y="6095171"/>
            <a:ext cx="3127544" cy="3163129"/>
          </a:xfrm>
          <a:custGeom>
            <a:avLst/>
            <a:gdLst/>
            <a:ahLst/>
            <a:cxnLst/>
            <a:rect l="l" t="t" r="r" b="b"/>
            <a:pathLst>
              <a:path w="3127544" h="3163129">
                <a:moveTo>
                  <a:pt x="0" y="0"/>
                </a:moveTo>
                <a:lnTo>
                  <a:pt x="3127544" y="0"/>
                </a:lnTo>
                <a:lnTo>
                  <a:pt x="3127544" y="3163129"/>
                </a:lnTo>
                <a:lnTo>
                  <a:pt x="0" y="3163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61593" y="3949700"/>
            <a:ext cx="15564814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ANÁLISIS Y MANEJO DE PRUEBAS DOCUMENTALES (CONTRATOS, REGISTROS FINANCIEROS, INFORMES OFICIALES)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7017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237008" y="2091745"/>
            <a:ext cx="3371723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 flipV="1">
            <a:off x="3800950" y="2115557"/>
            <a:ext cx="2797237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776204" y="1500662"/>
            <a:ext cx="6242513" cy="1182165"/>
            <a:chOff x="0" y="0"/>
            <a:chExt cx="3921558" cy="7426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1558" cy="742639"/>
            </a:xfrm>
            <a:custGeom>
              <a:avLst/>
              <a:gdLst/>
              <a:ahLst/>
              <a:cxnLst/>
              <a:rect l="l" t="t" r="r" b="b"/>
              <a:pathLst>
                <a:path w="3921558" h="742639">
                  <a:moveTo>
                    <a:pt x="3718358" y="0"/>
                  </a:moveTo>
                  <a:cubicBezTo>
                    <a:pt x="3830583" y="0"/>
                    <a:pt x="3921558" y="166245"/>
                    <a:pt x="3921558" y="371319"/>
                  </a:cubicBezTo>
                  <a:cubicBezTo>
                    <a:pt x="3921558" y="576393"/>
                    <a:pt x="3830583" y="742639"/>
                    <a:pt x="3718358" y="742639"/>
                  </a:cubicBezTo>
                  <a:lnTo>
                    <a:pt x="203200" y="742639"/>
                  </a:lnTo>
                  <a:cubicBezTo>
                    <a:pt x="90976" y="742639"/>
                    <a:pt x="0" y="576393"/>
                    <a:pt x="0" y="371319"/>
                  </a:cubicBezTo>
                  <a:cubicBezTo>
                    <a:pt x="0" y="1662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3921558" cy="79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776204" y="1522784"/>
            <a:ext cx="6242513" cy="10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CONCEPTO Y CLASIFICACIÓN DE LA PRUEBA DOCUMENTAL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3649" y="3791836"/>
            <a:ext cx="11507623" cy="444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1075" lvl="1" indent="-460537" algn="just">
              <a:lnSpc>
                <a:spcPts val="5972"/>
              </a:lnSpc>
              <a:buFont typeface="Arial"/>
              <a:buChar char="•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Definición legal (Art. 185 CPP): prueba por documentos.</a:t>
            </a:r>
          </a:p>
          <a:p>
            <a:pPr marL="921075" lvl="1" indent="-460537" algn="just">
              <a:lnSpc>
                <a:spcPts val="5972"/>
              </a:lnSpc>
              <a:buFont typeface="Arial"/>
              <a:buChar char="•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Clasificación:</a:t>
            </a:r>
          </a:p>
          <a:p>
            <a:pPr marL="1842149" lvl="2" indent="-614050" algn="just">
              <a:lnSpc>
                <a:spcPts val="5972"/>
              </a:lnSpc>
              <a:buFont typeface="Arial"/>
              <a:buChar char="⚬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Públicos vs. privados </a:t>
            </a:r>
          </a:p>
          <a:p>
            <a:pPr marL="1842149" lvl="2" indent="-614050" algn="just">
              <a:lnSpc>
                <a:spcPts val="5972"/>
              </a:lnSpc>
              <a:buFont typeface="Arial"/>
              <a:buChar char="⚬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Documentos auténticos vs. falsificados.</a:t>
            </a:r>
          </a:p>
          <a:p>
            <a:pPr marL="1842149" lvl="2" indent="-614050" algn="just">
              <a:lnSpc>
                <a:spcPts val="5972"/>
              </a:lnSpc>
              <a:buFont typeface="Arial"/>
              <a:buChar char="⚬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Original vs. copia certificada vs. copia simple.</a:t>
            </a:r>
          </a:p>
          <a:p>
            <a:pPr marL="921075" lvl="1" indent="-460537" algn="just">
              <a:lnSpc>
                <a:spcPts val="5972"/>
              </a:lnSpc>
              <a:spcBef>
                <a:spcPct val="0"/>
              </a:spcBef>
              <a:buFont typeface="Arial"/>
              <a:buChar char="•"/>
            </a:pPr>
            <a:r>
              <a:rPr lang="en-US" sz="4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Importancia en delitos funcionales, corrupción y económicos.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TextBox 3"/>
          <p:cNvSpPr txBox="1"/>
          <p:nvPr/>
        </p:nvSpPr>
        <p:spPr>
          <a:xfrm>
            <a:off x="2936465" y="2637607"/>
            <a:ext cx="12415069" cy="61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2"/>
              </a:lnSpc>
            </a:pPr>
            <a:r>
              <a:rPr lang="en-US" sz="2937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A. Contratos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Identificación de cláusulas relevantes (objeto, precio, fechas, firmas).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Revisión de cumplimiento contractual vs. ilícito.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Contratos simulados, ficticios o sobrevalorados (casos de colusión y peculado).</a:t>
            </a:r>
          </a:p>
          <a:p>
            <a:pPr algn="l">
              <a:lnSpc>
                <a:spcPts val="4112"/>
              </a:lnSpc>
            </a:pPr>
            <a:r>
              <a:rPr lang="en-US" sz="2937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B. Registros financieros</a:t>
            </a:r>
          </a:p>
          <a:p>
            <a:pPr marL="634221" lvl="1" indent="-317111" algn="just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Análisis de flujos bancarios, egresos irregulares, transferencias.</a:t>
            </a:r>
          </a:p>
          <a:p>
            <a:pPr marL="634221" lvl="1" indent="-317111" algn="just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Relación con declaraciones patrimoniales o SUNAT.</a:t>
            </a:r>
          </a:p>
          <a:p>
            <a:pPr marL="634221" lvl="1" indent="-317111" algn="just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Casos de lavado de activos: contradicción entre ingresos lícitos y registros.</a:t>
            </a:r>
          </a:p>
          <a:p>
            <a:pPr algn="l">
              <a:lnSpc>
                <a:spcPts val="4112"/>
              </a:lnSpc>
            </a:pPr>
            <a:r>
              <a:rPr lang="en-US" sz="2937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C. Informes oficiales y auditorías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Informes de OCI, OSCE, SUNAT, SBS, CGR.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Detección de indicios: sobrevaloración, fraccionamiento, inexistencia del bien.</a:t>
            </a:r>
          </a:p>
          <a:p>
            <a:pPr marL="634221" lvl="1" indent="-317111" algn="l">
              <a:lnSpc>
                <a:spcPts val="4112"/>
              </a:lnSpc>
              <a:buFont typeface="Arial"/>
              <a:buChar char="•"/>
            </a:pPr>
            <a:r>
              <a:rPr lang="en-US" sz="2937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Valor indiciario vs. probatorio: jurisprudencia y control judicial.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61593" y="1145357"/>
            <a:ext cx="15564814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TÉCNICAS DE ANÁLISIS DE DOCUMENTOS COMPLEJOS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TextBox 3"/>
          <p:cNvSpPr txBox="1"/>
          <p:nvPr/>
        </p:nvSpPr>
        <p:spPr>
          <a:xfrm>
            <a:off x="5969876" y="3530819"/>
            <a:ext cx="11152351" cy="504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Verificación de autenticidad (pericia grafotécnica, digital).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Documentos cuestionados: prueba de tacha o falsedad.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Declaración del emisor del documento (perito, funcionario).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Oportunidad de contradicción (etapa intermedia y juicio oral).</a:t>
            </a: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Prueba ilícita: documentos obtenidos sin autorización (Art. 159 CPP).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endParaRPr lang="en-US" sz="4099" b="1">
              <a:solidFill>
                <a:srgbClr val="547D39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29767" y="346468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1593" y="1364086"/>
            <a:ext cx="15564814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CONTROL DE AUTENTICIDAD, LEGALIDAD Y CONTRADICCIÓN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TextBox 3"/>
          <p:cNvSpPr txBox="1"/>
          <p:nvPr/>
        </p:nvSpPr>
        <p:spPr>
          <a:xfrm>
            <a:off x="1361593" y="3485513"/>
            <a:ext cx="11152351" cy="5772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Cómo presentar un documento en juicio oral.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Vinculación de documentos con la teoría del caso.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Uso en interrogatorios y contraexamen: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Ej. mostrar contradicción entre versión del acusado y contratos firmados.</a:t>
            </a: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Argumentación sobre credibilidad de informes técnicos vs. documentos contradictorios.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endParaRPr lang="en-US" sz="4099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006936" y="3754003"/>
            <a:ext cx="3423140" cy="4312617"/>
          </a:xfrm>
          <a:custGeom>
            <a:avLst/>
            <a:gdLst/>
            <a:ahLst/>
            <a:cxnLst/>
            <a:rect l="l" t="t" r="r" b="b"/>
            <a:pathLst>
              <a:path w="3423140" h="4312617">
                <a:moveTo>
                  <a:pt x="0" y="0"/>
                </a:moveTo>
                <a:lnTo>
                  <a:pt x="3423140" y="0"/>
                </a:lnTo>
                <a:lnTo>
                  <a:pt x="3423140" y="4312617"/>
                </a:lnTo>
                <a:lnTo>
                  <a:pt x="0" y="43126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1593" y="904875"/>
            <a:ext cx="15564814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ESTRATEGIAS DE LITIGACIÓN: USO EFICAZ DE LA PRUEBA DOCUMENTAL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11080420" y="1052512"/>
            <a:ext cx="617888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4" name="AutoShape 4"/>
          <p:cNvSpPr/>
          <p:nvPr/>
        </p:nvSpPr>
        <p:spPr>
          <a:xfrm flipV="1">
            <a:off x="1028700" y="1052512"/>
            <a:ext cx="10051720" cy="23813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61593" y="5702146"/>
            <a:ext cx="2666101" cy="3033969"/>
          </a:xfrm>
          <a:custGeom>
            <a:avLst/>
            <a:gdLst/>
            <a:ahLst/>
            <a:cxnLst/>
            <a:rect l="l" t="t" r="r" b="b"/>
            <a:pathLst>
              <a:path w="2666101" h="3033969">
                <a:moveTo>
                  <a:pt x="0" y="0"/>
                </a:moveTo>
                <a:lnTo>
                  <a:pt x="2666101" y="0"/>
                </a:lnTo>
                <a:lnTo>
                  <a:pt x="2666101" y="3033969"/>
                </a:lnTo>
                <a:lnTo>
                  <a:pt x="0" y="303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14129" y="1218576"/>
            <a:ext cx="2612279" cy="2854949"/>
          </a:xfrm>
          <a:custGeom>
            <a:avLst/>
            <a:gdLst/>
            <a:ahLst/>
            <a:cxnLst/>
            <a:rect l="l" t="t" r="r" b="b"/>
            <a:pathLst>
              <a:path w="2612279" h="2854949">
                <a:moveTo>
                  <a:pt x="0" y="0"/>
                </a:moveTo>
                <a:lnTo>
                  <a:pt x="2612278" y="0"/>
                </a:lnTo>
                <a:lnTo>
                  <a:pt x="2612278" y="2854949"/>
                </a:lnTo>
                <a:lnTo>
                  <a:pt x="0" y="2854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61593" y="3949700"/>
            <a:ext cx="15564814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MÉTODOS PARA ASEGURAR Y PRESERVAR PRUEBAS MATERIALES Y DIGITALES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69616" y="582555"/>
            <a:ext cx="9237730" cy="9121889"/>
          </a:xfrm>
          <a:custGeom>
            <a:avLst/>
            <a:gdLst/>
            <a:ahLst/>
            <a:cxnLst/>
            <a:rect l="l" t="t" r="r" b="b"/>
            <a:pathLst>
              <a:path w="9237730" h="9121889">
                <a:moveTo>
                  <a:pt x="0" y="0"/>
                </a:moveTo>
                <a:lnTo>
                  <a:pt x="9237730" y="0"/>
                </a:lnTo>
                <a:lnTo>
                  <a:pt x="9237730" y="9121890"/>
                </a:lnTo>
                <a:lnTo>
                  <a:pt x="0" y="912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2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911696" y="2734548"/>
            <a:ext cx="4560945" cy="4817903"/>
            <a:chOff x="0" y="0"/>
            <a:chExt cx="1201236" cy="1268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1236" cy="1268913"/>
            </a:xfrm>
            <a:custGeom>
              <a:avLst/>
              <a:gdLst/>
              <a:ahLst/>
              <a:cxnLst/>
              <a:rect l="l" t="t" r="r" b="b"/>
              <a:pathLst>
                <a:path w="1201236" h="1268913">
                  <a:moveTo>
                    <a:pt x="0" y="0"/>
                  </a:moveTo>
                  <a:lnTo>
                    <a:pt x="1201236" y="0"/>
                  </a:lnTo>
                  <a:lnTo>
                    <a:pt x="1201236" y="1268913"/>
                  </a:lnTo>
                  <a:lnTo>
                    <a:pt x="0" y="1268913"/>
                  </a:lnTo>
                  <a:close/>
                </a:path>
              </a:pathLst>
            </a:custGeom>
            <a:solidFill>
              <a:srgbClr val="547D3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201236" cy="1316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39325" y="1955020"/>
            <a:ext cx="6376960" cy="6376960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-338714" y="-10990"/>
              <a:ext cx="14393428" cy="13737980"/>
            </a:xfrm>
            <a:custGeom>
              <a:avLst/>
              <a:gdLst/>
              <a:ahLst/>
              <a:cxnLst/>
              <a:rect l="l" t="t" r="r" b="b"/>
              <a:pathLst>
                <a:path w="14393428" h="13737980">
                  <a:moveTo>
                    <a:pt x="7196714" y="10990"/>
                  </a:moveTo>
                  <a:cubicBezTo>
                    <a:pt x="4739280" y="0"/>
                    <a:pt x="2463801" y="1304719"/>
                    <a:pt x="1231901" y="3431106"/>
                  </a:cubicBezTo>
                  <a:cubicBezTo>
                    <a:pt x="0" y="5557493"/>
                    <a:pt x="0" y="8180487"/>
                    <a:pt x="1231901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8" y="13737980"/>
                    <a:pt x="11929627" y="12433261"/>
                    <a:pt x="13161527" y="10306874"/>
                  </a:cubicBezTo>
                  <a:cubicBezTo>
                    <a:pt x="14393428" y="8180487"/>
                    <a:pt x="14393428" y="5557493"/>
                    <a:pt x="13161527" y="3431106"/>
                  </a:cubicBezTo>
                  <a:cubicBezTo>
                    <a:pt x="11929627" y="1304719"/>
                    <a:pt x="9654148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23054" r="-5740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8614573" y="1099458"/>
            <a:ext cx="8817907" cy="1635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301"/>
              </a:lnSpc>
              <a:spcBef>
                <a:spcPct val="0"/>
              </a:spcBef>
            </a:pPr>
            <a:r>
              <a:rPr lang="en-US" sz="9501" b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OBJETIVOS DE LA SESIÓN</a:t>
            </a:r>
          </a:p>
        </p:txBody>
      </p:sp>
      <p:sp>
        <p:nvSpPr>
          <p:cNvPr id="9" name="AutoShape 9"/>
          <p:cNvSpPr/>
          <p:nvPr/>
        </p:nvSpPr>
        <p:spPr>
          <a:xfrm>
            <a:off x="8614573" y="3537889"/>
            <a:ext cx="9049107" cy="23812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10" name="TextBox 10"/>
          <p:cNvSpPr txBox="1"/>
          <p:nvPr/>
        </p:nvSpPr>
        <p:spPr>
          <a:xfrm>
            <a:off x="8829845" y="4328464"/>
            <a:ext cx="8387364" cy="399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endParaRPr/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Comprender el marco normativo procesal que regula el aseguramiento y conservación de la prueba material y digital.</a:t>
            </a:r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Identificar los métodos adecuados para asegurar la autenticidad, integridad y cadena de custodia de las evidencias.</a:t>
            </a:r>
          </a:p>
          <a:p>
            <a:pPr marL="647692" lvl="1" indent="-323846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70170A"/>
                </a:solidFill>
                <a:latin typeface="Saira ExtraCondensed"/>
                <a:ea typeface="Saira ExtraCondensed"/>
                <a:cs typeface="Saira ExtraCondensed"/>
                <a:sym typeface="Saira ExtraCondensed"/>
              </a:rPr>
              <a:t>Analizar casos y jurisprudencia vinculada al manejo correcto e incorrecto de este tipo de prueba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70170A"/>
              </a:solidFill>
              <a:latin typeface="Saira ExtraCondensed"/>
              <a:ea typeface="Saira ExtraCondensed"/>
              <a:cs typeface="Saira ExtraCondensed"/>
              <a:sym typeface="Saira Extra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Freeform 3"/>
          <p:cNvSpPr/>
          <p:nvPr/>
        </p:nvSpPr>
        <p:spPr>
          <a:xfrm>
            <a:off x="7436699" y="6191450"/>
            <a:ext cx="3414603" cy="2458514"/>
          </a:xfrm>
          <a:custGeom>
            <a:avLst/>
            <a:gdLst/>
            <a:ahLst/>
            <a:cxnLst/>
            <a:rect l="l" t="t" r="r" b="b"/>
            <a:pathLst>
              <a:path w="3414603" h="2458514">
                <a:moveTo>
                  <a:pt x="0" y="0"/>
                </a:moveTo>
                <a:lnTo>
                  <a:pt x="3414602" y="0"/>
                </a:lnTo>
                <a:lnTo>
                  <a:pt x="3414602" y="2458513"/>
                </a:lnTo>
                <a:lnTo>
                  <a:pt x="0" y="2458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61593" y="904875"/>
            <a:ext cx="15564814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INTRODUCCIÓN AL CONCEPTO DE PRUEBA MATERIAL Y PRUEBA DIGITAL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61593" y="3622880"/>
            <a:ext cx="15564814" cy="215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Definición de prueba material y digital (objeto del delito, instrumento, producto).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Tipos comunes: armas, documentos, dispositivos electrónicos, correos, registros digitales.</a:t>
            </a: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Importancia para la teoría del caso y la etapa intermedia.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7017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447339" y="505496"/>
            <a:ext cx="8353264" cy="9276008"/>
          </a:xfrm>
          <a:custGeom>
            <a:avLst/>
            <a:gdLst/>
            <a:ahLst/>
            <a:cxnLst/>
            <a:rect l="l" t="t" r="r" b="b"/>
            <a:pathLst>
              <a:path w="8353264" h="9276008">
                <a:moveTo>
                  <a:pt x="0" y="0"/>
                </a:moveTo>
                <a:lnTo>
                  <a:pt x="8353264" y="0"/>
                </a:lnTo>
                <a:lnTo>
                  <a:pt x="8353264" y="9276008"/>
                </a:lnTo>
                <a:lnTo>
                  <a:pt x="0" y="927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-62212" y="658240"/>
            <a:ext cx="6012550" cy="8970520"/>
            <a:chOff x="0" y="0"/>
            <a:chExt cx="660400" cy="985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985294"/>
            </a:xfrm>
            <a:custGeom>
              <a:avLst/>
              <a:gdLst/>
              <a:ahLst/>
              <a:cxnLst/>
              <a:rect l="l" t="t" r="r" b="b"/>
              <a:pathLst>
                <a:path w="660400" h="985294">
                  <a:moveTo>
                    <a:pt x="220252" y="966225"/>
                  </a:moveTo>
                  <a:cubicBezTo>
                    <a:pt x="254109" y="977739"/>
                    <a:pt x="292600" y="985294"/>
                    <a:pt x="330378" y="985294"/>
                  </a:cubicBezTo>
                  <a:cubicBezTo>
                    <a:pt x="368157" y="985294"/>
                    <a:pt x="404509" y="978817"/>
                    <a:pt x="438009" y="967304"/>
                  </a:cubicBezTo>
                  <a:cubicBezTo>
                    <a:pt x="438723" y="966944"/>
                    <a:pt x="439435" y="966944"/>
                    <a:pt x="440148" y="966585"/>
                  </a:cubicBezTo>
                  <a:cubicBezTo>
                    <a:pt x="565955" y="920529"/>
                    <a:pt x="658618" y="798916"/>
                    <a:pt x="660400" y="6529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52476"/>
                  </a:lnTo>
                  <a:cubicBezTo>
                    <a:pt x="1782" y="799634"/>
                    <a:pt x="93019" y="921250"/>
                    <a:pt x="220252" y="966225"/>
                  </a:cubicBezTo>
                  <a:close/>
                </a:path>
              </a:pathLst>
            </a:custGeom>
            <a:solidFill>
              <a:srgbClr val="FDDEA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60400" cy="905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6130464" y="2150491"/>
            <a:ext cx="956533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8853090" y="2150491"/>
            <a:ext cx="956533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9809624" y="1476850"/>
            <a:ext cx="6242513" cy="1182165"/>
            <a:chOff x="0" y="0"/>
            <a:chExt cx="3921558" cy="7426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1558" cy="742639"/>
            </a:xfrm>
            <a:custGeom>
              <a:avLst/>
              <a:gdLst/>
              <a:ahLst/>
              <a:cxnLst/>
              <a:rect l="l" t="t" r="r" b="b"/>
              <a:pathLst>
                <a:path w="3921558" h="742639">
                  <a:moveTo>
                    <a:pt x="3718358" y="0"/>
                  </a:moveTo>
                  <a:cubicBezTo>
                    <a:pt x="3830583" y="0"/>
                    <a:pt x="3921558" y="166245"/>
                    <a:pt x="3921558" y="371319"/>
                  </a:cubicBezTo>
                  <a:cubicBezTo>
                    <a:pt x="3921558" y="576393"/>
                    <a:pt x="3830583" y="742639"/>
                    <a:pt x="3718358" y="742639"/>
                  </a:cubicBezTo>
                  <a:lnTo>
                    <a:pt x="203200" y="742639"/>
                  </a:lnTo>
                  <a:cubicBezTo>
                    <a:pt x="90976" y="742639"/>
                    <a:pt x="0" y="576393"/>
                    <a:pt x="0" y="371319"/>
                  </a:cubicBezTo>
                  <a:cubicBezTo>
                    <a:pt x="0" y="1662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921558" cy="79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94832" y="2736411"/>
            <a:ext cx="5239921" cy="4814177"/>
          </a:xfrm>
          <a:custGeom>
            <a:avLst/>
            <a:gdLst/>
            <a:ahLst/>
            <a:cxnLst/>
            <a:rect l="l" t="t" r="r" b="b"/>
            <a:pathLst>
              <a:path w="5239921" h="4814177">
                <a:moveTo>
                  <a:pt x="0" y="0"/>
                </a:moveTo>
                <a:lnTo>
                  <a:pt x="5239921" y="0"/>
                </a:lnTo>
                <a:lnTo>
                  <a:pt x="5239921" y="4814178"/>
                </a:lnTo>
                <a:lnTo>
                  <a:pt x="0" y="4814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727750" y="1498972"/>
            <a:ext cx="6242513" cy="10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MARCO NORMATIVO PERUANO PARA SU ASEGURAMIENTO Y PRESERVACIÓN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3238016"/>
            <a:ext cx="7942998" cy="4563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2"/>
              </a:lnSpc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A. Normas principales del CPP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Registro personal.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Registro domiciliario e incautación.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Incautación de correspondencia.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Incautación de objetos o documentos.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Cadena de custodia.</a:t>
            </a:r>
          </a:p>
          <a:p>
            <a:pPr marL="705196" lvl="1" indent="-352598" algn="just">
              <a:lnSpc>
                <a:spcPts val="4572"/>
              </a:lnSpc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Documentos electrónicos y prueba digital.</a:t>
            </a:r>
          </a:p>
          <a:p>
            <a:pPr marL="705196" lvl="1" indent="-352598" algn="just">
              <a:lnSpc>
                <a:spcPts val="4572"/>
              </a:lnSpc>
              <a:spcBef>
                <a:spcPct val="0"/>
              </a:spcBef>
              <a:buFont typeface="Arial"/>
              <a:buChar char="•"/>
            </a:pPr>
            <a:r>
              <a:rPr lang="en-US" sz="3266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Prueba ilícita.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61595" y="2174303"/>
            <a:ext cx="1282405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1028700" y="2174303"/>
            <a:ext cx="1309008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429091" y="1850840"/>
            <a:ext cx="5338775" cy="646926"/>
            <a:chOff x="0" y="0"/>
            <a:chExt cx="3353829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3829" cy="406400"/>
            </a:xfrm>
            <a:custGeom>
              <a:avLst/>
              <a:gdLst/>
              <a:ahLst/>
              <a:cxnLst/>
              <a:rect l="l" t="t" r="r" b="b"/>
              <a:pathLst>
                <a:path w="3353829" h="406400">
                  <a:moveTo>
                    <a:pt x="3150629" y="0"/>
                  </a:moveTo>
                  <a:cubicBezTo>
                    <a:pt x="3262853" y="0"/>
                    <a:pt x="3353829" y="90976"/>
                    <a:pt x="3353829" y="203200"/>
                  </a:cubicBezTo>
                  <a:cubicBezTo>
                    <a:pt x="3353829" y="315424"/>
                    <a:pt x="3262853" y="406400"/>
                    <a:pt x="31506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353829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33604" y="1878075"/>
            <a:ext cx="5116694" cy="52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RESOLUCIONES Y PROTOCOLOS APLICABLES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1089" y="3518881"/>
            <a:ext cx="7781646" cy="5048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Manual de evidencia digital </a:t>
            </a:r>
          </a:p>
          <a:p>
            <a:pPr algn="l">
              <a:lnSpc>
                <a:spcPts val="5739"/>
              </a:lnSpc>
            </a:pPr>
            <a:endParaRPr lang="en-US" sz="4099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Manual para el recojo de la evidencia digital </a:t>
            </a:r>
          </a:p>
          <a:p>
            <a:pPr algn="l">
              <a:lnSpc>
                <a:spcPts val="5739"/>
              </a:lnSpc>
            </a:pPr>
            <a:endParaRPr lang="en-US" sz="4099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Acuerdos plenarios relevantes: AP N° 6-2012/CIJ-116 sobre cadena de custodia.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2000262" y="528629"/>
            <a:ext cx="6012550" cy="8970520"/>
            <a:chOff x="0" y="0"/>
            <a:chExt cx="660400" cy="9852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985294"/>
            </a:xfrm>
            <a:custGeom>
              <a:avLst/>
              <a:gdLst/>
              <a:ahLst/>
              <a:cxnLst/>
              <a:rect l="l" t="t" r="r" b="b"/>
              <a:pathLst>
                <a:path w="660400" h="985294">
                  <a:moveTo>
                    <a:pt x="220252" y="966225"/>
                  </a:moveTo>
                  <a:cubicBezTo>
                    <a:pt x="254109" y="977739"/>
                    <a:pt x="292600" y="985294"/>
                    <a:pt x="330378" y="985294"/>
                  </a:cubicBezTo>
                  <a:cubicBezTo>
                    <a:pt x="368157" y="985294"/>
                    <a:pt x="404509" y="978817"/>
                    <a:pt x="438009" y="967304"/>
                  </a:cubicBezTo>
                  <a:cubicBezTo>
                    <a:pt x="438723" y="966944"/>
                    <a:pt x="439435" y="966944"/>
                    <a:pt x="440148" y="966585"/>
                  </a:cubicBezTo>
                  <a:cubicBezTo>
                    <a:pt x="565955" y="920529"/>
                    <a:pt x="658618" y="798916"/>
                    <a:pt x="660400" y="6529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52476"/>
                  </a:lnTo>
                  <a:cubicBezTo>
                    <a:pt x="1782" y="799634"/>
                    <a:pt x="93019" y="921250"/>
                    <a:pt x="220252" y="966225"/>
                  </a:cubicBezTo>
                  <a:close/>
                </a:path>
              </a:pathLst>
            </a:custGeom>
            <a:solidFill>
              <a:srgbClr val="FDDEA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60400" cy="905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400000">
            <a:off x="9108190" y="452944"/>
            <a:ext cx="9237730" cy="9121889"/>
          </a:xfrm>
          <a:custGeom>
            <a:avLst/>
            <a:gdLst/>
            <a:ahLst/>
            <a:cxnLst/>
            <a:rect l="l" t="t" r="r" b="b"/>
            <a:pathLst>
              <a:path w="9237730" h="9121889">
                <a:moveTo>
                  <a:pt x="0" y="0"/>
                </a:moveTo>
                <a:lnTo>
                  <a:pt x="9237730" y="0"/>
                </a:lnTo>
                <a:lnTo>
                  <a:pt x="9237730" y="9121890"/>
                </a:lnTo>
                <a:lnTo>
                  <a:pt x="0" y="912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2456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5788154" y="-292616"/>
            <a:ext cx="3243146" cy="11629399"/>
            <a:chOff x="0" y="0"/>
            <a:chExt cx="854162" cy="30628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547D3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807189" y="2743464"/>
            <a:ext cx="1724999" cy="2481505"/>
            <a:chOff x="0" y="0"/>
            <a:chExt cx="1657624" cy="23845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57604" cy="2384552"/>
            </a:xfrm>
            <a:custGeom>
              <a:avLst/>
              <a:gdLst/>
              <a:ahLst/>
              <a:cxnLst/>
              <a:rect l="l" t="t" r="r" b="b"/>
              <a:pathLst>
                <a:path w="1657604" h="2384552">
                  <a:moveTo>
                    <a:pt x="0" y="0"/>
                  </a:moveTo>
                  <a:lnTo>
                    <a:pt x="1657604" y="0"/>
                  </a:lnTo>
                  <a:lnTo>
                    <a:pt x="1657604" y="2384552"/>
                  </a:lnTo>
                  <a:lnTo>
                    <a:pt x="0" y="2384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" b="-1"/>
              </a:stretch>
            </a:blip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3727055" y="4892608"/>
            <a:ext cx="1726143" cy="2387157"/>
            <a:chOff x="0" y="0"/>
            <a:chExt cx="1947304" cy="269301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47291" cy="2693035"/>
            </a:xfrm>
            <a:custGeom>
              <a:avLst/>
              <a:gdLst/>
              <a:ahLst/>
              <a:cxnLst/>
              <a:rect l="l" t="t" r="r" b="b"/>
              <a:pathLst>
                <a:path w="1947291" h="2693035">
                  <a:moveTo>
                    <a:pt x="0" y="0"/>
                  </a:moveTo>
                  <a:lnTo>
                    <a:pt x="1947291" y="0"/>
                  </a:lnTo>
                  <a:lnTo>
                    <a:pt x="1947291" y="2693035"/>
                  </a:lnTo>
                  <a:lnTo>
                    <a:pt x="0" y="26930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TextBox 3"/>
          <p:cNvSpPr txBox="1"/>
          <p:nvPr/>
        </p:nvSpPr>
        <p:spPr>
          <a:xfrm>
            <a:off x="1361593" y="3818700"/>
            <a:ext cx="11152351" cy="432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Aseguramiento inmediato: fijación fotográfica y planimétrica.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Embalaje, etiquetado y registro.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Custodia y traslado (integridad física).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Levantamiento de evidencias en escena del crimen.</a:t>
            </a: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Registro audiovisual de actuaciones.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endParaRPr lang="en-US" sz="4099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344234" y="4345665"/>
            <a:ext cx="4235686" cy="3356781"/>
          </a:xfrm>
          <a:custGeom>
            <a:avLst/>
            <a:gdLst/>
            <a:ahLst/>
            <a:cxnLst/>
            <a:rect l="l" t="t" r="r" b="b"/>
            <a:pathLst>
              <a:path w="4235686" h="3356781">
                <a:moveTo>
                  <a:pt x="0" y="0"/>
                </a:moveTo>
                <a:lnTo>
                  <a:pt x="4235685" y="0"/>
                </a:lnTo>
                <a:lnTo>
                  <a:pt x="4235685" y="3356781"/>
                </a:lnTo>
                <a:lnTo>
                  <a:pt x="0" y="3356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361593" y="904875"/>
            <a:ext cx="15564814" cy="226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547D39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TÉCNICAS PARA ASEGURAR Y PRESERVAR PRUEBAS MATERIALES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58300"/>
            <a:ext cx="16230600" cy="0"/>
          </a:xfrm>
          <a:prstGeom prst="line">
            <a:avLst/>
          </a:prstGeom>
          <a:ln w="47625" cap="rnd">
            <a:solidFill>
              <a:srgbClr val="547D39"/>
            </a:solidFill>
            <a:prstDash val="sysDash"/>
            <a:headEnd type="oval" w="lg" len="lg"/>
            <a:tailEnd type="oval" w="lg" len="lg"/>
          </a:ln>
        </p:spPr>
      </p:sp>
      <p:sp>
        <p:nvSpPr>
          <p:cNvPr id="3" name="Freeform 3"/>
          <p:cNvSpPr/>
          <p:nvPr/>
        </p:nvSpPr>
        <p:spPr>
          <a:xfrm>
            <a:off x="1651548" y="3616544"/>
            <a:ext cx="3752140" cy="3913575"/>
          </a:xfrm>
          <a:custGeom>
            <a:avLst/>
            <a:gdLst/>
            <a:ahLst/>
            <a:cxnLst/>
            <a:rect l="l" t="t" r="r" b="b"/>
            <a:pathLst>
              <a:path w="3752140" h="3913575">
                <a:moveTo>
                  <a:pt x="0" y="0"/>
                </a:moveTo>
                <a:lnTo>
                  <a:pt x="3752139" y="0"/>
                </a:lnTo>
                <a:lnTo>
                  <a:pt x="3752139" y="3913575"/>
                </a:lnTo>
                <a:lnTo>
                  <a:pt x="0" y="391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69876" y="3530819"/>
            <a:ext cx="11152351" cy="4324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Clonación forense (imágenes espejo de discos duros).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Uso de herramientas como FTK Imager, EnCase, Autopsy.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Preservación de metadatos.</a:t>
            </a:r>
          </a:p>
          <a:p>
            <a:pPr marL="885176" lvl="1" indent="-442588" algn="l">
              <a:lnSpc>
                <a:spcPts val="5739"/>
              </a:lnSpc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Extracción de comunicaciones (mensajes, correos).</a:t>
            </a:r>
          </a:p>
          <a:p>
            <a:pPr marL="885176" lvl="1" indent="-442588" algn="l">
              <a:lnSpc>
                <a:spcPts val="5739"/>
              </a:lnSpc>
              <a:spcBef>
                <a:spcPct val="0"/>
              </a:spcBef>
              <a:buFont typeface="Arial"/>
              <a:buChar char="•"/>
            </a:pPr>
            <a:r>
              <a:rPr lang="en-US" sz="4099" b="1">
                <a:solidFill>
                  <a:srgbClr val="547D39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Captura de registros de redes sociales, ubicaciones GPS.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endParaRPr lang="en-US" sz="4099" b="1">
              <a:solidFill>
                <a:srgbClr val="547D39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61593" y="1364086"/>
            <a:ext cx="15564814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70170A"/>
                </a:solidFill>
                <a:latin typeface="Saira ExtraCondensed Bold"/>
                <a:ea typeface="Saira ExtraCondensed Bold"/>
                <a:cs typeface="Saira ExtraCondensed Bold"/>
                <a:sym typeface="Saira ExtraCondensed Bold"/>
              </a:rPr>
              <a:t>TÉCNICAS ESPECÍFICAS PARA PRUEBAS DIGITALES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8712" y="-671200"/>
            <a:ext cx="3243146" cy="11629399"/>
            <a:chOff x="0" y="0"/>
            <a:chExt cx="854162" cy="3062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4162" cy="3062887"/>
            </a:xfrm>
            <a:custGeom>
              <a:avLst/>
              <a:gdLst/>
              <a:ahLst/>
              <a:cxnLst/>
              <a:rect l="l" t="t" r="r" b="b"/>
              <a:pathLst>
                <a:path w="854162" h="3062887">
                  <a:moveTo>
                    <a:pt x="0" y="0"/>
                  </a:moveTo>
                  <a:lnTo>
                    <a:pt x="854162" y="0"/>
                  </a:lnTo>
                  <a:lnTo>
                    <a:pt x="854162" y="3062887"/>
                  </a:lnTo>
                  <a:lnTo>
                    <a:pt x="0" y="3062887"/>
                  </a:lnTo>
                  <a:close/>
                </a:path>
              </a:pathLst>
            </a:custGeom>
            <a:solidFill>
              <a:srgbClr val="70170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54162" cy="31105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447339" y="505496"/>
            <a:ext cx="8353264" cy="9276008"/>
          </a:xfrm>
          <a:custGeom>
            <a:avLst/>
            <a:gdLst/>
            <a:ahLst/>
            <a:cxnLst/>
            <a:rect l="l" t="t" r="r" b="b"/>
            <a:pathLst>
              <a:path w="8353264" h="9276008">
                <a:moveTo>
                  <a:pt x="0" y="0"/>
                </a:moveTo>
                <a:lnTo>
                  <a:pt x="8353264" y="0"/>
                </a:lnTo>
                <a:lnTo>
                  <a:pt x="8353264" y="9276008"/>
                </a:lnTo>
                <a:lnTo>
                  <a:pt x="0" y="9276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 rot="-5400000">
            <a:off x="-62212" y="658240"/>
            <a:ext cx="6012550" cy="8970520"/>
            <a:chOff x="0" y="0"/>
            <a:chExt cx="660400" cy="985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985294"/>
            </a:xfrm>
            <a:custGeom>
              <a:avLst/>
              <a:gdLst/>
              <a:ahLst/>
              <a:cxnLst/>
              <a:rect l="l" t="t" r="r" b="b"/>
              <a:pathLst>
                <a:path w="660400" h="985294">
                  <a:moveTo>
                    <a:pt x="220252" y="966225"/>
                  </a:moveTo>
                  <a:cubicBezTo>
                    <a:pt x="254109" y="977739"/>
                    <a:pt x="292600" y="985294"/>
                    <a:pt x="330378" y="985294"/>
                  </a:cubicBezTo>
                  <a:cubicBezTo>
                    <a:pt x="368157" y="985294"/>
                    <a:pt x="404509" y="978817"/>
                    <a:pt x="438009" y="967304"/>
                  </a:cubicBezTo>
                  <a:cubicBezTo>
                    <a:pt x="438723" y="966944"/>
                    <a:pt x="439435" y="966944"/>
                    <a:pt x="440148" y="966585"/>
                  </a:cubicBezTo>
                  <a:cubicBezTo>
                    <a:pt x="565955" y="920529"/>
                    <a:pt x="658618" y="798916"/>
                    <a:pt x="660400" y="652961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652476"/>
                  </a:lnTo>
                  <a:cubicBezTo>
                    <a:pt x="1782" y="799634"/>
                    <a:pt x="93019" y="921250"/>
                    <a:pt x="220252" y="966225"/>
                  </a:cubicBezTo>
                  <a:close/>
                </a:path>
              </a:pathLst>
            </a:custGeom>
            <a:solidFill>
              <a:srgbClr val="FDDEA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660400" cy="9059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6130464" y="2150491"/>
            <a:ext cx="956533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V="1">
            <a:off x="8853090" y="2150491"/>
            <a:ext cx="956533" cy="0"/>
          </a:xfrm>
          <a:prstGeom prst="line">
            <a:avLst/>
          </a:prstGeom>
          <a:ln w="47625" cap="rnd">
            <a:solidFill>
              <a:srgbClr val="70170A"/>
            </a:solidFill>
            <a:prstDash val="sysDash"/>
            <a:headEnd type="oval" w="lg" len="lg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9809624" y="1476850"/>
            <a:ext cx="6242513" cy="1182165"/>
            <a:chOff x="0" y="0"/>
            <a:chExt cx="3921558" cy="7426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921558" cy="742639"/>
            </a:xfrm>
            <a:custGeom>
              <a:avLst/>
              <a:gdLst/>
              <a:ahLst/>
              <a:cxnLst/>
              <a:rect l="l" t="t" r="r" b="b"/>
              <a:pathLst>
                <a:path w="3921558" h="742639">
                  <a:moveTo>
                    <a:pt x="3718358" y="0"/>
                  </a:moveTo>
                  <a:cubicBezTo>
                    <a:pt x="3830583" y="0"/>
                    <a:pt x="3921558" y="166245"/>
                    <a:pt x="3921558" y="371319"/>
                  </a:cubicBezTo>
                  <a:cubicBezTo>
                    <a:pt x="3921558" y="576393"/>
                    <a:pt x="3830583" y="742639"/>
                    <a:pt x="3718358" y="742639"/>
                  </a:cubicBezTo>
                  <a:lnTo>
                    <a:pt x="203200" y="742639"/>
                  </a:lnTo>
                  <a:cubicBezTo>
                    <a:pt x="90976" y="742639"/>
                    <a:pt x="0" y="576393"/>
                    <a:pt x="0" y="371319"/>
                  </a:cubicBezTo>
                  <a:cubicBezTo>
                    <a:pt x="0" y="16624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7EC"/>
            </a:solidFill>
            <a:ln w="47625" cap="sq">
              <a:solidFill>
                <a:srgbClr val="547D39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921558" cy="7902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50414" y="2396296"/>
            <a:ext cx="5494408" cy="549440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1300" r="-31300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9727750" y="1498972"/>
            <a:ext cx="6242513" cy="109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CADENA DE CUSTODIA: ERROR COMÚN Y CONSECUENCIAS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70967" y="3620129"/>
            <a:ext cx="6719827" cy="4805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654" lvl="1" indent="-370827" algn="just">
              <a:lnSpc>
                <a:spcPts val="4809"/>
              </a:lnSpc>
              <a:buFont typeface="Arial"/>
              <a:buChar char="•"/>
            </a:pPr>
            <a:r>
              <a:rPr lang="en-US" sz="3435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Formatos de cadena de custodia y responsabilidad funcional.</a:t>
            </a:r>
          </a:p>
          <a:p>
            <a:pPr algn="just">
              <a:lnSpc>
                <a:spcPts val="4809"/>
              </a:lnSpc>
            </a:pPr>
            <a:endParaRPr lang="en-US" sz="3435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  <a:p>
            <a:pPr marL="741654" lvl="1" indent="-370827" algn="just">
              <a:lnSpc>
                <a:spcPts val="4809"/>
              </a:lnSpc>
              <a:buFont typeface="Arial"/>
              <a:buChar char="•"/>
            </a:pPr>
            <a:r>
              <a:rPr lang="en-US" sz="3435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Corte Suprema: Casación 1669-2021-Loreto.</a:t>
            </a:r>
          </a:p>
          <a:p>
            <a:pPr algn="just">
              <a:lnSpc>
                <a:spcPts val="4809"/>
              </a:lnSpc>
            </a:pPr>
            <a:endParaRPr lang="en-US" sz="3435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  <a:p>
            <a:pPr marL="741654" lvl="1" indent="-370827" algn="just">
              <a:lnSpc>
                <a:spcPts val="4809"/>
              </a:lnSpc>
              <a:spcBef>
                <a:spcPct val="0"/>
              </a:spcBef>
              <a:buFont typeface="Arial"/>
              <a:buChar char="•"/>
            </a:pPr>
            <a:r>
              <a:rPr lang="en-US" sz="3435" b="1">
                <a:solidFill>
                  <a:srgbClr val="70170A"/>
                </a:solidFill>
                <a:latin typeface="Saira ExtraCondensed Semi-Bold"/>
                <a:ea typeface="Saira ExtraCondensed Semi-Bold"/>
                <a:cs typeface="Saira ExtraCondensed Semi-Bold"/>
                <a:sym typeface="Saira ExtraCondensed Semi-Bold"/>
              </a:rPr>
              <a:t>El “desvanecimiento probatorio” como estrategia de defensa.</a:t>
            </a:r>
          </a:p>
          <a:p>
            <a:pPr algn="just">
              <a:lnSpc>
                <a:spcPts val="4809"/>
              </a:lnSpc>
              <a:spcBef>
                <a:spcPct val="0"/>
              </a:spcBef>
            </a:pPr>
            <a:endParaRPr lang="en-US" sz="3435" b="1">
              <a:solidFill>
                <a:srgbClr val="70170A"/>
              </a:solidFill>
              <a:latin typeface="Saira ExtraCondensed Semi-Bold"/>
              <a:ea typeface="Saira ExtraCondensed Semi-Bold"/>
              <a:cs typeface="Saira ExtraCondensed Semi-Bold"/>
              <a:sym typeface="Saira ExtraCondensed Semi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Personalizado</PresentationFormat>
  <Paragraphs>83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Saira ExtraCondensed</vt:lpstr>
      <vt:lpstr>Arial</vt:lpstr>
      <vt:lpstr>Saira ExtraCondensed Bold</vt:lpstr>
      <vt:lpstr>Saira ExtraCondensed Semi-Bold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Red Minimalist Job Search Strategy Presentation</dc:title>
  <dc:creator>Antonio Arevalo Castillo</dc:creator>
  <cp:lastModifiedBy>Antonio Arevalo Castillo</cp:lastModifiedBy>
  <cp:revision>1</cp:revision>
  <dcterms:created xsi:type="dcterms:W3CDTF">2006-08-16T00:00:00Z</dcterms:created>
  <dcterms:modified xsi:type="dcterms:W3CDTF">2025-07-11T19:00:53Z</dcterms:modified>
  <dc:identifier>DAGqJmtwWLs</dc:identifier>
</cp:coreProperties>
</file>