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2" r:id="rId3"/>
    <p:sldId id="283" r:id="rId4"/>
    <p:sldId id="289" r:id="rId5"/>
    <p:sldId id="284" r:id="rId6"/>
    <p:sldId id="285" r:id="rId7"/>
    <p:sldId id="315" r:id="rId8"/>
    <p:sldId id="316" r:id="rId9"/>
    <p:sldId id="288" r:id="rId10"/>
    <p:sldId id="319" r:id="rId11"/>
    <p:sldId id="320" r:id="rId12"/>
    <p:sldId id="286" r:id="rId13"/>
    <p:sldId id="290" r:id="rId14"/>
    <p:sldId id="295" r:id="rId15"/>
    <p:sldId id="303" r:id="rId16"/>
    <p:sldId id="297" r:id="rId17"/>
    <p:sldId id="298" r:id="rId18"/>
    <p:sldId id="300" r:id="rId19"/>
    <p:sldId id="301" r:id="rId20"/>
    <p:sldId id="317" r:id="rId21"/>
    <p:sldId id="321" r:id="rId22"/>
    <p:sldId id="304" r:id="rId23"/>
    <p:sldId id="305" r:id="rId24"/>
    <p:sldId id="313" r:id="rId25"/>
    <p:sldId id="314" r:id="rId26"/>
    <p:sldId id="308" r:id="rId27"/>
    <p:sldId id="311" r:id="rId28"/>
    <p:sldId id="322" r:id="rId29"/>
    <p:sldId id="312" r:id="rId30"/>
  </p:sldIdLst>
  <p:sldSz cx="12192000" cy="6858000"/>
  <p:notesSz cx="10020300" cy="688816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/>
      <dgm:spPr/>
      <dgm:t>
        <a:bodyPr/>
        <a:lstStyle/>
        <a:p>
          <a:r>
            <a:rPr lang="es-PE" b="1" dirty="0" smtClean="0">
              <a:latin typeface="Book Antiqua" panose="02040602050305030304" pitchFamily="18" charset="0"/>
            </a:rPr>
            <a:t>NORMATIVOS</a:t>
          </a:r>
          <a:endParaRPr lang="es-PE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Prueba suficiente.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BAAC092F-F98B-4E93-90AF-5857DACAFE49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Prognosis de pena.</a:t>
          </a:r>
          <a:endParaRPr lang="es-PE" dirty="0">
            <a:latin typeface="Book Antiqua" panose="02040602050305030304" pitchFamily="18" charset="0"/>
          </a:endParaRPr>
        </a:p>
      </dgm:t>
    </dgm:pt>
    <dgm:pt modelId="{B0DEA55B-0925-4894-B913-7EA3DADEEDD0}" type="parTrans" cxnId="{39346A7D-7DF8-44F5-99CD-4BA4125DC5F2}">
      <dgm:prSet/>
      <dgm:spPr/>
      <dgm:t>
        <a:bodyPr/>
        <a:lstStyle/>
        <a:p>
          <a:endParaRPr lang="es-PE"/>
        </a:p>
      </dgm:t>
    </dgm:pt>
    <dgm:pt modelId="{DA34DFE1-62B9-4216-BC3D-9D1D15CAFC44}" type="sibTrans" cxnId="{39346A7D-7DF8-44F5-99CD-4BA4125DC5F2}">
      <dgm:prSet/>
      <dgm:spPr/>
      <dgm:t>
        <a:bodyPr/>
        <a:lstStyle/>
        <a:p>
          <a:endParaRPr lang="es-PE"/>
        </a:p>
      </dgm:t>
    </dgm:pt>
    <dgm:pt modelId="{881E38C0-3BB5-4DE2-AABF-523D5011ECD6}">
      <dgm:prSet phldrT="[Texto]"/>
      <dgm:spPr/>
      <dgm:t>
        <a:bodyPr/>
        <a:lstStyle/>
        <a:p>
          <a:r>
            <a:rPr lang="es-PE" b="1" dirty="0" smtClean="0">
              <a:latin typeface="Book Antiqua" panose="02040602050305030304" pitchFamily="18" charset="0"/>
            </a:rPr>
            <a:t>JURISPRUDENCIAL</a:t>
          </a:r>
          <a:endParaRPr lang="es-PE" b="1" dirty="0">
            <a:latin typeface="Book Antiqua" panose="02040602050305030304" pitchFamily="18" charset="0"/>
          </a:endParaRPr>
        </a:p>
      </dgm:t>
    </dgm:pt>
    <dgm:pt modelId="{800344B7-B4A5-49F5-93E1-1E1359780263}" type="parTrans" cxnId="{BE1DBD2E-5DD5-4262-81CD-35790C55CA00}">
      <dgm:prSet/>
      <dgm:spPr/>
      <dgm:t>
        <a:bodyPr/>
        <a:lstStyle/>
        <a:p>
          <a:endParaRPr lang="es-PE"/>
        </a:p>
      </dgm:t>
    </dgm:pt>
    <dgm:pt modelId="{D06E8E54-B3D3-49CE-B2F8-97563CDA4BA9}" type="sibTrans" cxnId="{BE1DBD2E-5DD5-4262-81CD-35790C55CA00}">
      <dgm:prSet/>
      <dgm:spPr/>
      <dgm:t>
        <a:bodyPr/>
        <a:lstStyle/>
        <a:p>
          <a:endParaRPr lang="es-PE"/>
        </a:p>
      </dgm:t>
    </dgm:pt>
    <dgm:pt modelId="{952D9328-1CD5-48C2-9053-DBF82BC65F3A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Prueba suficiente.</a:t>
          </a:r>
          <a:endParaRPr lang="es-PE" dirty="0">
            <a:latin typeface="Book Antiqua" panose="02040602050305030304" pitchFamily="18" charset="0"/>
          </a:endParaRPr>
        </a:p>
      </dgm:t>
    </dgm:pt>
    <dgm:pt modelId="{7E106567-B606-430E-B64E-7CC3CB319E8F}" type="parTrans" cxnId="{6ED8DBD4-D4C5-4D84-8EEE-C56C9C54C01D}">
      <dgm:prSet/>
      <dgm:spPr/>
      <dgm:t>
        <a:bodyPr/>
        <a:lstStyle/>
        <a:p>
          <a:endParaRPr lang="es-PE"/>
        </a:p>
      </dgm:t>
    </dgm:pt>
    <dgm:pt modelId="{3770D0BE-E64D-405E-A0BB-8C1B3E09D2A4}" type="sibTrans" cxnId="{6ED8DBD4-D4C5-4D84-8EEE-C56C9C54C01D}">
      <dgm:prSet/>
      <dgm:spPr/>
      <dgm:t>
        <a:bodyPr/>
        <a:lstStyle/>
        <a:p>
          <a:endParaRPr lang="es-PE"/>
        </a:p>
      </dgm:t>
    </dgm:pt>
    <dgm:pt modelId="{13090CA6-45E7-4F14-9D94-927EA624E1DD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Prognosis de pena.</a:t>
          </a:r>
          <a:endParaRPr lang="es-PE" dirty="0">
            <a:latin typeface="Book Antiqua" panose="02040602050305030304" pitchFamily="18" charset="0"/>
          </a:endParaRPr>
        </a:p>
      </dgm:t>
    </dgm:pt>
    <dgm:pt modelId="{158FD8CB-1CC8-4C43-9C43-BB4D8AF58FB4}" type="parTrans" cxnId="{E4D309C2-A970-4C70-8E7D-AE788D0E419E}">
      <dgm:prSet/>
      <dgm:spPr/>
      <dgm:t>
        <a:bodyPr/>
        <a:lstStyle/>
        <a:p>
          <a:endParaRPr lang="es-PE"/>
        </a:p>
      </dgm:t>
    </dgm:pt>
    <dgm:pt modelId="{0E8E488F-8708-49E0-8598-6BCF33F17160}" type="sibTrans" cxnId="{E4D309C2-A970-4C70-8E7D-AE788D0E419E}">
      <dgm:prSet/>
      <dgm:spPr/>
      <dgm:t>
        <a:bodyPr/>
        <a:lstStyle/>
        <a:p>
          <a:endParaRPr lang="es-PE"/>
        </a:p>
      </dgm:t>
    </dgm:pt>
    <dgm:pt modelId="{3D06B2A5-9A6A-478E-A5C2-87487368FFCF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Peligro procesal.</a:t>
          </a:r>
          <a:endParaRPr lang="es-PE" dirty="0">
            <a:latin typeface="Book Antiqua" panose="02040602050305030304" pitchFamily="18" charset="0"/>
          </a:endParaRPr>
        </a:p>
      </dgm:t>
    </dgm:pt>
    <dgm:pt modelId="{3309FD84-BF65-4655-8E79-1D977D9A6B27}" type="parTrans" cxnId="{92ACBA1A-5DBF-4E8E-9429-222E6D57D235}">
      <dgm:prSet/>
      <dgm:spPr/>
      <dgm:t>
        <a:bodyPr/>
        <a:lstStyle/>
        <a:p>
          <a:endParaRPr lang="es-PE"/>
        </a:p>
      </dgm:t>
    </dgm:pt>
    <dgm:pt modelId="{AB78123A-2C66-4478-8A2C-2CF0143B5F58}" type="sibTrans" cxnId="{92ACBA1A-5DBF-4E8E-9429-222E6D57D235}">
      <dgm:prSet/>
      <dgm:spPr/>
      <dgm:t>
        <a:bodyPr/>
        <a:lstStyle/>
        <a:p>
          <a:endParaRPr lang="es-PE"/>
        </a:p>
      </dgm:t>
    </dgm:pt>
    <dgm:pt modelId="{D4F0FB9C-700B-4AED-B273-1D34EF16B72B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Peligro procesal.</a:t>
          </a:r>
          <a:endParaRPr lang="es-PE" dirty="0">
            <a:latin typeface="Book Antiqua" panose="02040602050305030304" pitchFamily="18" charset="0"/>
          </a:endParaRPr>
        </a:p>
      </dgm:t>
    </dgm:pt>
    <dgm:pt modelId="{337CDC74-C98E-4F38-8EC1-FE7A4674D5F5}" type="parTrans" cxnId="{04A4FE22-4E66-46E6-8251-4C5A47EE6209}">
      <dgm:prSet/>
      <dgm:spPr/>
      <dgm:t>
        <a:bodyPr/>
        <a:lstStyle/>
        <a:p>
          <a:endParaRPr lang="es-PE"/>
        </a:p>
      </dgm:t>
    </dgm:pt>
    <dgm:pt modelId="{B1BE7843-8267-4A2A-B0AC-8ADCBC835633}" type="sibTrans" cxnId="{04A4FE22-4E66-46E6-8251-4C5A47EE6209}">
      <dgm:prSet/>
      <dgm:spPr/>
      <dgm:t>
        <a:bodyPr/>
        <a:lstStyle/>
        <a:p>
          <a:endParaRPr lang="es-PE"/>
        </a:p>
      </dgm:t>
    </dgm:pt>
    <dgm:pt modelId="{7B56F448-7DAA-433D-A60D-61AA2A00E7FC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Proporcionalidad.</a:t>
          </a:r>
          <a:endParaRPr lang="es-PE" dirty="0">
            <a:latin typeface="Book Antiqua" panose="02040602050305030304" pitchFamily="18" charset="0"/>
          </a:endParaRPr>
        </a:p>
      </dgm:t>
    </dgm:pt>
    <dgm:pt modelId="{1C3B117A-990D-4400-82CB-41CCDF27B881}" type="parTrans" cxnId="{91FCE8EE-8726-4C3F-89D8-851B271DE54B}">
      <dgm:prSet/>
      <dgm:spPr/>
      <dgm:t>
        <a:bodyPr/>
        <a:lstStyle/>
        <a:p>
          <a:endParaRPr lang="es-PE"/>
        </a:p>
      </dgm:t>
    </dgm:pt>
    <dgm:pt modelId="{B513D9EC-20E0-4EAB-9E18-150759AF921A}" type="sibTrans" cxnId="{91FCE8EE-8726-4C3F-89D8-851B271DE54B}">
      <dgm:prSet/>
      <dgm:spPr/>
      <dgm:t>
        <a:bodyPr/>
        <a:lstStyle/>
        <a:p>
          <a:endParaRPr lang="es-PE"/>
        </a:p>
      </dgm:t>
    </dgm:pt>
    <dgm:pt modelId="{9C0BB54D-FE66-49F9-9BC3-E216E0338F80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¿Plazo?</a:t>
          </a:r>
          <a:endParaRPr lang="es-PE" dirty="0">
            <a:latin typeface="Book Antiqua" panose="02040602050305030304" pitchFamily="18" charset="0"/>
          </a:endParaRPr>
        </a:p>
      </dgm:t>
    </dgm:pt>
    <dgm:pt modelId="{C7C52572-4EF6-435C-A0FA-3AF0AC98CBAE}" type="parTrans" cxnId="{1D16DE84-8792-4374-B020-C4E17A54A92B}">
      <dgm:prSet/>
      <dgm:spPr/>
      <dgm:t>
        <a:bodyPr/>
        <a:lstStyle/>
        <a:p>
          <a:endParaRPr lang="es-PE"/>
        </a:p>
      </dgm:t>
    </dgm:pt>
    <dgm:pt modelId="{066D8D92-F346-4957-BD57-A754F36A8E9D}" type="sibTrans" cxnId="{1D16DE84-8792-4374-B020-C4E17A54A92B}">
      <dgm:prSet/>
      <dgm:spPr/>
      <dgm:t>
        <a:bodyPr/>
        <a:lstStyle/>
        <a:p>
          <a:endParaRPr lang="es-PE"/>
        </a:p>
      </dgm:t>
    </dgm:pt>
    <dgm:pt modelId="{BB926E56-2F38-4A77-89EF-6BEE79D07ABE}">
      <dgm:prSet phldrT="[Texto]"/>
      <dgm:spPr/>
      <dgm:t>
        <a:bodyPr/>
        <a:lstStyle/>
        <a:p>
          <a:r>
            <a:rPr lang="es-PE" dirty="0" smtClean="0">
              <a:latin typeface="Book Antiqua" panose="02040602050305030304" pitchFamily="18" charset="0"/>
            </a:rPr>
            <a:t>¿Legítima defensa?</a:t>
          </a:r>
          <a:endParaRPr lang="es-PE" dirty="0">
            <a:latin typeface="Book Antiqua" panose="02040602050305030304" pitchFamily="18" charset="0"/>
          </a:endParaRPr>
        </a:p>
      </dgm:t>
    </dgm:pt>
    <dgm:pt modelId="{FA578145-2CCD-4F42-89AB-95DD41DD9725}" type="parTrans" cxnId="{37687B3C-A39A-488E-8D7B-8AB3E27EB3C9}">
      <dgm:prSet/>
      <dgm:spPr/>
      <dgm:t>
        <a:bodyPr/>
        <a:lstStyle/>
        <a:p>
          <a:endParaRPr lang="es-ES"/>
        </a:p>
      </dgm:t>
    </dgm:pt>
    <dgm:pt modelId="{685EA1FF-11D9-42B9-8E6A-9FCB1637ED3A}" type="sibTrans" cxnId="{37687B3C-A39A-488E-8D7B-8AB3E27EB3C9}">
      <dgm:prSet/>
      <dgm:spPr/>
      <dgm:t>
        <a:bodyPr/>
        <a:lstStyle/>
        <a:p>
          <a:endParaRPr lang="es-ES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525CA7-5B7F-42F9-9A0D-5B7387519CD1}" type="pres">
      <dgm:prSet presAssocID="{98AECAEB-63F0-4BCB-94EC-3A065ED110C1}" presName="space" presStyleCnt="0"/>
      <dgm:spPr/>
    </dgm:pt>
    <dgm:pt modelId="{0A56FCC7-611C-4A9C-A863-31C8FB656E28}" type="pres">
      <dgm:prSet presAssocID="{881E38C0-3BB5-4DE2-AABF-523D5011ECD6}" presName="composite" presStyleCnt="0"/>
      <dgm:spPr/>
    </dgm:pt>
    <dgm:pt modelId="{A37C677B-506B-4601-A551-1E8F8C5BDFAA}" type="pres">
      <dgm:prSet presAssocID="{881E38C0-3BB5-4DE2-AABF-523D5011ECD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CD500F-6D66-43C5-95DE-AC08A07932AA}" type="pres">
      <dgm:prSet presAssocID="{881E38C0-3BB5-4DE2-AABF-523D5011ECD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BAFE608-7E6F-488F-A9EE-A91E5B05FA16}" type="presOf" srcId="{7B56F448-7DAA-433D-A60D-61AA2A00E7FC}" destId="{B6CD500F-6D66-43C5-95DE-AC08A07932AA}" srcOrd="0" destOrd="3" presId="urn:microsoft.com/office/officeart/2005/8/layout/hList1"/>
    <dgm:cxn modelId="{37687B3C-A39A-488E-8D7B-8AB3E27EB3C9}" srcId="{2648DCE1-3139-4283-8D2B-0AA161665C87}" destId="{BB926E56-2F38-4A77-89EF-6BEE79D07ABE}" srcOrd="3" destOrd="0" parTransId="{FA578145-2CCD-4F42-89AB-95DD41DD9725}" sibTransId="{685EA1FF-11D9-42B9-8E6A-9FCB1637ED3A}"/>
    <dgm:cxn modelId="{2CCC5D9F-3EDC-4755-B0CB-85DD89D14DAD}" type="presOf" srcId="{13090CA6-45E7-4F14-9D94-927EA624E1DD}" destId="{B6CD500F-6D66-43C5-95DE-AC08A07932AA}" srcOrd="0" destOrd="1" presId="urn:microsoft.com/office/officeart/2005/8/layout/hList1"/>
    <dgm:cxn modelId="{39346A7D-7DF8-44F5-99CD-4BA4125DC5F2}" srcId="{2648DCE1-3139-4283-8D2B-0AA161665C87}" destId="{BAAC092F-F98B-4E93-90AF-5857DACAFE49}" srcOrd="1" destOrd="0" parTransId="{B0DEA55B-0925-4894-B913-7EA3DADEEDD0}" sibTransId="{DA34DFE1-62B9-4216-BC3D-9D1D15CAFC44}"/>
    <dgm:cxn modelId="{91FCE8EE-8726-4C3F-89D8-851B271DE54B}" srcId="{881E38C0-3BB5-4DE2-AABF-523D5011ECD6}" destId="{7B56F448-7DAA-433D-A60D-61AA2A00E7FC}" srcOrd="3" destOrd="0" parTransId="{1C3B117A-990D-4400-82CB-41CCDF27B881}" sibTransId="{B513D9EC-20E0-4EAB-9E18-150759AF921A}"/>
    <dgm:cxn modelId="{2FEC3B4B-D7D8-47D3-8CAD-D4BC522B6174}" type="presOf" srcId="{C073EA21-4BFB-4897-A10D-AA98CB8739A7}" destId="{40166FA6-97D8-48E8-A872-176305E4C3FD}" srcOrd="0" destOrd="0" presId="urn:microsoft.com/office/officeart/2005/8/layout/hList1"/>
    <dgm:cxn modelId="{39FCC315-42BF-470C-BD3D-48DF46E71FC4}" type="presOf" srcId="{D4F0FB9C-700B-4AED-B273-1D34EF16B72B}" destId="{B6CD500F-6D66-43C5-95DE-AC08A07932AA}" srcOrd="0" destOrd="2" presId="urn:microsoft.com/office/officeart/2005/8/layout/hList1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E4D309C2-A970-4C70-8E7D-AE788D0E419E}" srcId="{881E38C0-3BB5-4DE2-AABF-523D5011ECD6}" destId="{13090CA6-45E7-4F14-9D94-927EA624E1DD}" srcOrd="1" destOrd="0" parTransId="{158FD8CB-1CC8-4C43-9C43-BB4D8AF58FB4}" sibTransId="{0E8E488F-8708-49E0-8598-6BCF33F17160}"/>
    <dgm:cxn modelId="{6ED8DBD4-D4C5-4D84-8EEE-C56C9C54C01D}" srcId="{881E38C0-3BB5-4DE2-AABF-523D5011ECD6}" destId="{952D9328-1CD5-48C2-9053-DBF82BC65F3A}" srcOrd="0" destOrd="0" parTransId="{7E106567-B606-430E-B64E-7CC3CB319E8F}" sibTransId="{3770D0BE-E64D-405E-A0BB-8C1B3E09D2A4}"/>
    <dgm:cxn modelId="{1D16DE84-8792-4374-B020-C4E17A54A92B}" srcId="{881E38C0-3BB5-4DE2-AABF-523D5011ECD6}" destId="{9C0BB54D-FE66-49F9-9BC3-E216E0338F80}" srcOrd="4" destOrd="0" parTransId="{C7C52572-4EF6-435C-A0FA-3AF0AC98CBAE}" sibTransId="{066D8D92-F346-4957-BD57-A754F36A8E9D}"/>
    <dgm:cxn modelId="{04A4FE22-4E66-46E6-8251-4C5A47EE6209}" srcId="{881E38C0-3BB5-4DE2-AABF-523D5011ECD6}" destId="{D4F0FB9C-700B-4AED-B273-1D34EF16B72B}" srcOrd="2" destOrd="0" parTransId="{337CDC74-C98E-4F38-8EC1-FE7A4674D5F5}" sibTransId="{B1BE7843-8267-4A2A-B0AC-8ADCBC835633}"/>
    <dgm:cxn modelId="{0D8D3185-E917-49F4-B79B-CAF7EFB37C27}" type="presOf" srcId="{3D06B2A5-9A6A-478E-A5C2-87487368FFCF}" destId="{40166FA6-97D8-48E8-A872-176305E4C3FD}" srcOrd="0" destOrd="2" presId="urn:microsoft.com/office/officeart/2005/8/layout/hList1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80ADCA75-5B42-470C-85AC-84CBB8EC1EE9}" type="presOf" srcId="{A830CCF2-2363-4F5D-BA68-2DF58A491DCC}" destId="{7E6B3E83-12BE-46D6-845C-41CE7780CBE6}" srcOrd="0" destOrd="0" presId="urn:microsoft.com/office/officeart/2005/8/layout/hList1"/>
    <dgm:cxn modelId="{BE1DBD2E-5DD5-4262-81CD-35790C55CA00}" srcId="{A830CCF2-2363-4F5D-BA68-2DF58A491DCC}" destId="{881E38C0-3BB5-4DE2-AABF-523D5011ECD6}" srcOrd="1" destOrd="0" parTransId="{800344B7-B4A5-49F5-93E1-1E1359780263}" sibTransId="{D06E8E54-B3D3-49CE-B2F8-97563CDA4BA9}"/>
    <dgm:cxn modelId="{A496CCF6-3CFE-4AC2-82C6-3CDEC62457DC}" type="presOf" srcId="{952D9328-1CD5-48C2-9053-DBF82BC65F3A}" destId="{B6CD500F-6D66-43C5-95DE-AC08A07932AA}" srcOrd="0" destOrd="0" presId="urn:microsoft.com/office/officeart/2005/8/layout/hList1"/>
    <dgm:cxn modelId="{6F95A256-4716-46A6-BBD6-CE6D6AC67F50}" type="presOf" srcId="{BB926E56-2F38-4A77-89EF-6BEE79D07ABE}" destId="{40166FA6-97D8-48E8-A872-176305E4C3FD}" srcOrd="0" destOrd="3" presId="urn:microsoft.com/office/officeart/2005/8/layout/hList1"/>
    <dgm:cxn modelId="{8B866273-E4D2-4470-BBAA-864B636DC7C6}" type="presOf" srcId="{2648DCE1-3139-4283-8D2B-0AA161665C87}" destId="{EC507BC7-3534-4671-AD7F-692604DABF6D}" srcOrd="0" destOrd="0" presId="urn:microsoft.com/office/officeart/2005/8/layout/hList1"/>
    <dgm:cxn modelId="{63D2CB84-23F7-4C56-B1B4-0BAB5E56153D}" type="presOf" srcId="{BAAC092F-F98B-4E93-90AF-5857DACAFE49}" destId="{40166FA6-97D8-48E8-A872-176305E4C3FD}" srcOrd="0" destOrd="1" presId="urn:microsoft.com/office/officeart/2005/8/layout/hList1"/>
    <dgm:cxn modelId="{2A757F9B-A579-456F-A7F5-4A573FAF013E}" type="presOf" srcId="{881E38C0-3BB5-4DE2-AABF-523D5011ECD6}" destId="{A37C677B-506B-4601-A551-1E8F8C5BDFAA}" srcOrd="0" destOrd="0" presId="urn:microsoft.com/office/officeart/2005/8/layout/hList1"/>
    <dgm:cxn modelId="{92ACBA1A-5DBF-4E8E-9429-222E6D57D235}" srcId="{2648DCE1-3139-4283-8D2B-0AA161665C87}" destId="{3D06B2A5-9A6A-478E-A5C2-87487368FFCF}" srcOrd="2" destOrd="0" parTransId="{3309FD84-BF65-4655-8E79-1D977D9A6B27}" sibTransId="{AB78123A-2C66-4478-8A2C-2CF0143B5F58}"/>
    <dgm:cxn modelId="{A99E618B-E0DF-4BDE-AFAF-C2BE3E199050}" type="presOf" srcId="{9C0BB54D-FE66-49F9-9BC3-E216E0338F80}" destId="{B6CD500F-6D66-43C5-95DE-AC08A07932AA}" srcOrd="0" destOrd="4" presId="urn:microsoft.com/office/officeart/2005/8/layout/hList1"/>
    <dgm:cxn modelId="{4B693AF5-AFFE-4EE8-8258-91B6C1BF7B6A}" type="presParOf" srcId="{7E6B3E83-12BE-46D6-845C-41CE7780CBE6}" destId="{1DD4EEE7-A6A8-4A1C-A3F8-EB1FEA88E082}" srcOrd="0" destOrd="0" presId="urn:microsoft.com/office/officeart/2005/8/layout/hList1"/>
    <dgm:cxn modelId="{3391FE12-6D77-44F9-8A9E-7EF9908A4452}" type="presParOf" srcId="{1DD4EEE7-A6A8-4A1C-A3F8-EB1FEA88E082}" destId="{EC507BC7-3534-4671-AD7F-692604DABF6D}" srcOrd="0" destOrd="0" presId="urn:microsoft.com/office/officeart/2005/8/layout/hList1"/>
    <dgm:cxn modelId="{9A62B34B-B982-4C3E-BB0C-975ACE2AE341}" type="presParOf" srcId="{1DD4EEE7-A6A8-4A1C-A3F8-EB1FEA88E082}" destId="{40166FA6-97D8-48E8-A872-176305E4C3FD}" srcOrd="1" destOrd="0" presId="urn:microsoft.com/office/officeart/2005/8/layout/hList1"/>
    <dgm:cxn modelId="{FD84A2F3-CE37-4641-A1A1-231701D685FB}" type="presParOf" srcId="{7E6B3E83-12BE-46D6-845C-41CE7780CBE6}" destId="{48525CA7-5B7F-42F9-9A0D-5B7387519CD1}" srcOrd="1" destOrd="0" presId="urn:microsoft.com/office/officeart/2005/8/layout/hList1"/>
    <dgm:cxn modelId="{A9A346B0-70F9-4100-B1EF-7785E16E127E}" type="presParOf" srcId="{7E6B3E83-12BE-46D6-845C-41CE7780CBE6}" destId="{0A56FCC7-611C-4A9C-A863-31C8FB656E28}" srcOrd="2" destOrd="0" presId="urn:microsoft.com/office/officeart/2005/8/layout/hList1"/>
    <dgm:cxn modelId="{676DE441-A4F1-4898-9805-BCD79FD19EE2}" type="presParOf" srcId="{0A56FCC7-611C-4A9C-A863-31C8FB656E28}" destId="{A37C677B-506B-4601-A551-1E8F8C5BDFAA}" srcOrd="0" destOrd="0" presId="urn:microsoft.com/office/officeart/2005/8/layout/hList1"/>
    <dgm:cxn modelId="{630C211F-1976-45E3-9783-5DCC80E6DBCC}" type="presParOf" srcId="{0A56FCC7-611C-4A9C-A863-31C8FB656E28}" destId="{B6CD500F-6D66-43C5-95DE-AC08A0793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CUESTIONES RELEVANTES.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¿Realmente es un presupuesto?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DE2B2057-C699-4C49-B8B9-20CBC969CFFE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Justificación de las solicitudes por el plazo máximo. Se debe precisar las diligencias a realizarse y su extensión.</a:t>
          </a:r>
          <a:endParaRPr lang="es-PE" dirty="0">
            <a:latin typeface="Book Antiqua" panose="02040602050305030304" pitchFamily="18" charset="0"/>
          </a:endParaRPr>
        </a:p>
      </dgm:t>
    </dgm:pt>
    <dgm:pt modelId="{59A9B706-B207-4D70-8A55-43FEBE3D106C}" type="parTrans" cxnId="{0DD70B67-F9B4-4E18-829F-F8C2D3F8D8B6}">
      <dgm:prSet/>
      <dgm:spPr/>
      <dgm:t>
        <a:bodyPr/>
        <a:lstStyle/>
        <a:p>
          <a:endParaRPr lang="es-PE"/>
        </a:p>
      </dgm:t>
    </dgm:pt>
    <dgm:pt modelId="{7CC43582-1026-4758-AD9C-4A7BCAB21DEC}" type="sibTrans" cxnId="{0DD70B67-F9B4-4E18-829F-F8C2D3F8D8B6}">
      <dgm:prSet/>
      <dgm:spPr/>
      <dgm:t>
        <a:bodyPr/>
        <a:lstStyle/>
        <a:p>
          <a:endParaRPr lang="es-PE"/>
        </a:p>
      </dgm:t>
    </dgm:pt>
    <dgm:pt modelId="{966B021E-A48C-45B6-A89A-3C4016DCA92C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¿Las dificultades logísticas o burocráticas del Estado justifican un aumento en el plazo? </a:t>
          </a:r>
          <a:r>
            <a:rPr lang="es-PE" i="1" dirty="0" smtClean="0">
              <a:latin typeface="Book Antiqua" panose="02040602050305030304" pitchFamily="18" charset="0"/>
            </a:rPr>
            <a:t>El imputado no debe cargar con esas dificultades.</a:t>
          </a:r>
          <a:endParaRPr lang="es-PE" i="1" dirty="0">
            <a:latin typeface="Book Antiqua" panose="02040602050305030304" pitchFamily="18" charset="0"/>
          </a:endParaRPr>
        </a:p>
      </dgm:t>
    </dgm:pt>
    <dgm:pt modelId="{6A08B2E1-43CB-46A5-886B-8A2B0C44BE64}" type="parTrans" cxnId="{A06166D4-3478-4F92-A86E-688BF0827050}">
      <dgm:prSet/>
      <dgm:spPr/>
      <dgm:t>
        <a:bodyPr/>
        <a:lstStyle/>
        <a:p>
          <a:endParaRPr lang="es-PE"/>
        </a:p>
      </dgm:t>
    </dgm:pt>
    <dgm:pt modelId="{19E17795-A481-4C64-8EBA-DB6F04986954}" type="sibTrans" cxnId="{A06166D4-3478-4F92-A86E-688BF0827050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ACBD200-3D80-4401-A9EA-4196B894B6A4}" type="presOf" srcId="{2648DCE1-3139-4283-8D2B-0AA161665C87}" destId="{EC507BC7-3534-4671-AD7F-692604DABF6D}" srcOrd="0" destOrd="0" presId="urn:microsoft.com/office/officeart/2005/8/layout/hList1"/>
    <dgm:cxn modelId="{FC359187-5B02-4D3E-9EE4-A0F25D73A838}" type="presOf" srcId="{DE2B2057-C699-4C49-B8B9-20CBC969CFFE}" destId="{40166FA6-97D8-48E8-A872-176305E4C3FD}" srcOrd="0" destOrd="1" presId="urn:microsoft.com/office/officeart/2005/8/layout/hList1"/>
    <dgm:cxn modelId="{4DB461FB-1C75-4C77-B978-723BF08219A3}" type="presOf" srcId="{966B021E-A48C-45B6-A89A-3C4016DCA92C}" destId="{40166FA6-97D8-48E8-A872-176305E4C3FD}" srcOrd="0" destOrd="2" presId="urn:microsoft.com/office/officeart/2005/8/layout/hList1"/>
    <dgm:cxn modelId="{EC07DE6C-D677-45BB-A147-9AB92FA30DD1}" type="presOf" srcId="{C073EA21-4BFB-4897-A10D-AA98CB8739A7}" destId="{40166FA6-97D8-48E8-A872-176305E4C3FD}" srcOrd="0" destOrd="0" presId="urn:microsoft.com/office/officeart/2005/8/layout/hList1"/>
    <dgm:cxn modelId="{0C6ED60B-BFDA-4F86-8D17-86580C3FE29B}" type="presOf" srcId="{A830CCF2-2363-4F5D-BA68-2DF58A491DCC}" destId="{7E6B3E83-12BE-46D6-845C-41CE7780CBE6}" srcOrd="0" destOrd="0" presId="urn:microsoft.com/office/officeart/2005/8/layout/hList1"/>
    <dgm:cxn modelId="{A06166D4-3478-4F92-A86E-688BF0827050}" srcId="{2648DCE1-3139-4283-8D2B-0AA161665C87}" destId="{966B021E-A48C-45B6-A89A-3C4016DCA92C}" srcOrd="2" destOrd="0" parTransId="{6A08B2E1-43CB-46A5-886B-8A2B0C44BE64}" sibTransId="{19E17795-A481-4C64-8EBA-DB6F04986954}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0DD70B67-F9B4-4E18-829F-F8C2D3F8D8B6}" srcId="{2648DCE1-3139-4283-8D2B-0AA161665C87}" destId="{DE2B2057-C699-4C49-B8B9-20CBC969CFFE}" srcOrd="1" destOrd="0" parTransId="{59A9B706-B207-4D70-8A55-43FEBE3D106C}" sibTransId="{7CC43582-1026-4758-AD9C-4A7BCAB21DEC}"/>
    <dgm:cxn modelId="{20EBDF83-79DB-4DB2-8F91-091CF57CCC32}" type="presParOf" srcId="{7E6B3E83-12BE-46D6-845C-41CE7780CBE6}" destId="{1DD4EEE7-A6A8-4A1C-A3F8-EB1FEA88E082}" srcOrd="0" destOrd="0" presId="urn:microsoft.com/office/officeart/2005/8/layout/hList1"/>
    <dgm:cxn modelId="{8EC8DE78-35FA-41E3-9C80-2C963FDF3916}" type="presParOf" srcId="{1DD4EEE7-A6A8-4A1C-A3F8-EB1FEA88E082}" destId="{EC507BC7-3534-4671-AD7F-692604DABF6D}" srcOrd="0" destOrd="0" presId="urn:microsoft.com/office/officeart/2005/8/layout/hList1"/>
    <dgm:cxn modelId="{59B1C48A-9114-4DEE-8C2E-E1C3EB656214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ALGUNAS RECOMENDACIONES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En Inv. Preliminar: </a:t>
          </a:r>
          <a:r>
            <a:rPr lang="es-PE" b="1" dirty="0" smtClean="0">
              <a:latin typeface="Book Antiqua" panose="02040602050305030304" pitchFamily="18" charset="0"/>
            </a:rPr>
            <a:t>adelantarse</a:t>
          </a:r>
          <a:r>
            <a:rPr lang="es-PE" dirty="0" smtClean="0">
              <a:latin typeface="Book Antiqua" panose="02040602050305030304" pitchFamily="18" charset="0"/>
            </a:rPr>
            <a:t> al fiscal 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DE2B2057-C699-4C49-B8B9-20CBC969CFFE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En preparatoria/detención: </a:t>
          </a:r>
          <a:r>
            <a:rPr lang="es-PE" b="1" dirty="0" smtClean="0">
              <a:latin typeface="Book Antiqua" panose="02040602050305030304" pitchFamily="18" charset="0"/>
            </a:rPr>
            <a:t>verifica DFIP</a:t>
          </a:r>
          <a:r>
            <a:rPr lang="es-PE" dirty="0" smtClean="0">
              <a:latin typeface="Book Antiqua" panose="02040602050305030304" pitchFamily="18" charset="0"/>
            </a:rPr>
            <a:t>, congruencia</a:t>
          </a:r>
          <a:endParaRPr lang="es-PE" dirty="0">
            <a:latin typeface="Book Antiqua" panose="02040602050305030304" pitchFamily="18" charset="0"/>
          </a:endParaRPr>
        </a:p>
      </dgm:t>
    </dgm:pt>
    <dgm:pt modelId="{59A9B706-B207-4D70-8A55-43FEBE3D106C}" type="parTrans" cxnId="{0DD70B67-F9B4-4E18-829F-F8C2D3F8D8B6}">
      <dgm:prSet/>
      <dgm:spPr/>
      <dgm:t>
        <a:bodyPr/>
        <a:lstStyle/>
        <a:p>
          <a:endParaRPr lang="es-PE"/>
        </a:p>
      </dgm:t>
    </dgm:pt>
    <dgm:pt modelId="{7CC43582-1026-4758-AD9C-4A7BCAB21DEC}" type="sibTrans" cxnId="{0DD70B67-F9B4-4E18-829F-F8C2D3F8D8B6}">
      <dgm:prSet/>
      <dgm:spPr/>
      <dgm:t>
        <a:bodyPr/>
        <a:lstStyle/>
        <a:p>
          <a:endParaRPr lang="es-PE"/>
        </a:p>
      </dgm:t>
    </dgm:pt>
    <dgm:pt modelId="{90C06112-FA9C-479F-8524-76D1E62ABB9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Actos de investigación: </a:t>
          </a:r>
          <a:r>
            <a:rPr lang="es-PE" b="1" dirty="0" smtClean="0">
              <a:latin typeface="Book Antiqua" panose="02040602050305030304" pitchFamily="18" charset="0"/>
            </a:rPr>
            <a:t>cuestiona legalidad</a:t>
          </a:r>
          <a:r>
            <a:rPr lang="es-PE" dirty="0" smtClean="0">
              <a:latin typeface="Book Antiqua" panose="02040602050305030304" pitchFamily="18" charset="0"/>
            </a:rPr>
            <a:t>/fiabilidad</a:t>
          </a:r>
          <a:endParaRPr lang="es-PE" dirty="0">
            <a:latin typeface="Book Antiqua" panose="02040602050305030304" pitchFamily="18" charset="0"/>
          </a:endParaRPr>
        </a:p>
      </dgm:t>
    </dgm:pt>
    <dgm:pt modelId="{9AF2EABC-2634-478B-9850-BA34D184FF15}" type="parTrans" cxnId="{D24DF9AE-4703-4F9A-BDCA-1A8AD45FCE92}">
      <dgm:prSet/>
      <dgm:spPr/>
      <dgm:t>
        <a:bodyPr/>
        <a:lstStyle/>
        <a:p>
          <a:endParaRPr lang="es-ES"/>
        </a:p>
      </dgm:t>
    </dgm:pt>
    <dgm:pt modelId="{06C7B555-CF12-4679-9260-AC820AF2BF46}" type="sibTrans" cxnId="{D24DF9AE-4703-4F9A-BDCA-1A8AD45FCE92}">
      <dgm:prSet/>
      <dgm:spPr/>
      <dgm:t>
        <a:bodyPr/>
        <a:lstStyle/>
        <a:p>
          <a:endParaRPr lang="es-ES"/>
        </a:p>
      </dgm:t>
    </dgm:pt>
    <dgm:pt modelId="{7C129CD2-E5E1-4311-946C-C250E18CA095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Prevé documentos para </a:t>
          </a:r>
          <a:r>
            <a:rPr lang="es-PE" b="1" dirty="0" smtClean="0">
              <a:latin typeface="Book Antiqua" panose="02040602050305030304" pitchFamily="18" charset="0"/>
            </a:rPr>
            <a:t>acreditar arraigos</a:t>
          </a:r>
          <a:endParaRPr lang="es-PE" b="1" dirty="0">
            <a:latin typeface="Book Antiqua" panose="02040602050305030304" pitchFamily="18" charset="0"/>
          </a:endParaRPr>
        </a:p>
      </dgm:t>
    </dgm:pt>
    <dgm:pt modelId="{85BE56F0-BF6A-43F3-9563-AB6292803C2D}" type="parTrans" cxnId="{2A3B4707-56A9-438A-8575-887CE3916E92}">
      <dgm:prSet/>
      <dgm:spPr/>
      <dgm:t>
        <a:bodyPr/>
        <a:lstStyle/>
        <a:p>
          <a:endParaRPr lang="es-ES"/>
        </a:p>
      </dgm:t>
    </dgm:pt>
    <dgm:pt modelId="{27F61EDA-87E6-412E-BE4E-2D5B5F8A21F3}" type="sibTrans" cxnId="{2A3B4707-56A9-438A-8575-887CE3916E92}">
      <dgm:prSet/>
      <dgm:spPr/>
      <dgm:t>
        <a:bodyPr/>
        <a:lstStyle/>
        <a:p>
          <a:endParaRPr lang="es-ES"/>
        </a:p>
      </dgm:t>
    </dgm:pt>
    <dgm:pt modelId="{D1466DF2-2C76-44F8-B4C2-7BC7F52BB3AE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Cuestiona </a:t>
          </a:r>
          <a:r>
            <a:rPr lang="es-PE" b="1" dirty="0" smtClean="0">
              <a:latin typeface="Book Antiqua" panose="02040602050305030304" pitchFamily="18" charset="0"/>
            </a:rPr>
            <a:t>tipicidad</a:t>
          </a:r>
          <a:endParaRPr lang="es-PE" b="1" dirty="0">
            <a:latin typeface="Book Antiqua" panose="02040602050305030304" pitchFamily="18" charset="0"/>
          </a:endParaRPr>
        </a:p>
      </dgm:t>
    </dgm:pt>
    <dgm:pt modelId="{98814DEF-DD78-4960-99B6-4940441FE35D}" type="parTrans" cxnId="{78D677FA-539C-4841-B1BA-A762952DE6A0}">
      <dgm:prSet/>
      <dgm:spPr/>
      <dgm:t>
        <a:bodyPr/>
        <a:lstStyle/>
        <a:p>
          <a:endParaRPr lang="es-ES"/>
        </a:p>
      </dgm:t>
    </dgm:pt>
    <dgm:pt modelId="{27946C28-51DB-42F2-A60F-1D905F5D7F9B}" type="sibTrans" cxnId="{78D677FA-539C-4841-B1BA-A762952DE6A0}">
      <dgm:prSet/>
      <dgm:spPr/>
      <dgm:t>
        <a:bodyPr/>
        <a:lstStyle/>
        <a:p>
          <a:endParaRPr lang="es-ES"/>
        </a:p>
      </dgm:t>
    </dgm:pt>
    <dgm:pt modelId="{C4E0F577-94CD-4079-B153-9BF44B69199E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La falta de arraigos </a:t>
          </a:r>
          <a:r>
            <a:rPr lang="es-PE" b="1" dirty="0" smtClean="0">
              <a:latin typeface="Book Antiqua" panose="02040602050305030304" pitchFamily="18" charset="0"/>
            </a:rPr>
            <a:t>no se presume</a:t>
          </a:r>
          <a:endParaRPr lang="es-PE" b="1" dirty="0">
            <a:latin typeface="Book Antiqua" panose="02040602050305030304" pitchFamily="18" charset="0"/>
          </a:endParaRPr>
        </a:p>
      </dgm:t>
    </dgm:pt>
    <dgm:pt modelId="{F89DF17D-785F-45AA-B59F-34E55B0B7972}" type="parTrans" cxnId="{39D0BDC0-4EAC-4619-B810-EB81B57AFC4B}">
      <dgm:prSet/>
      <dgm:spPr/>
      <dgm:t>
        <a:bodyPr/>
        <a:lstStyle/>
        <a:p>
          <a:endParaRPr lang="es-ES"/>
        </a:p>
      </dgm:t>
    </dgm:pt>
    <dgm:pt modelId="{F4A10EBA-9638-4F95-AB57-7BAC08F23DDE}" type="sibTrans" cxnId="{39D0BDC0-4EAC-4619-B810-EB81B57AFC4B}">
      <dgm:prSet/>
      <dgm:spPr/>
      <dgm:t>
        <a:bodyPr/>
        <a:lstStyle/>
        <a:p>
          <a:endParaRPr lang="es-ES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ACBD200-3D80-4401-A9EA-4196B894B6A4}" type="presOf" srcId="{2648DCE1-3139-4283-8D2B-0AA161665C87}" destId="{EC507BC7-3534-4671-AD7F-692604DABF6D}" srcOrd="0" destOrd="0" presId="urn:microsoft.com/office/officeart/2005/8/layout/hList1"/>
    <dgm:cxn modelId="{FC359187-5B02-4D3E-9EE4-A0F25D73A838}" type="presOf" srcId="{DE2B2057-C699-4C49-B8B9-20CBC969CFFE}" destId="{40166FA6-97D8-48E8-A872-176305E4C3FD}" srcOrd="0" destOrd="1" presId="urn:microsoft.com/office/officeart/2005/8/layout/hList1"/>
    <dgm:cxn modelId="{507E8C0F-CDD2-429B-A840-D53A5FF12D45}" type="presOf" srcId="{7C129CD2-E5E1-4311-946C-C250E18CA095}" destId="{40166FA6-97D8-48E8-A872-176305E4C3FD}" srcOrd="0" destOrd="4" presId="urn:microsoft.com/office/officeart/2005/8/layout/hList1"/>
    <dgm:cxn modelId="{EC07DE6C-D677-45BB-A147-9AB92FA30DD1}" type="presOf" srcId="{C073EA21-4BFB-4897-A10D-AA98CB8739A7}" destId="{40166FA6-97D8-48E8-A872-176305E4C3FD}" srcOrd="0" destOrd="0" presId="urn:microsoft.com/office/officeart/2005/8/layout/hList1"/>
    <dgm:cxn modelId="{D24DF9AE-4703-4F9A-BDCA-1A8AD45FCE92}" srcId="{2648DCE1-3139-4283-8D2B-0AA161665C87}" destId="{90C06112-FA9C-479F-8524-76D1E62ABB97}" srcOrd="3" destOrd="0" parTransId="{9AF2EABC-2634-478B-9850-BA34D184FF15}" sibTransId="{06C7B555-CF12-4679-9260-AC820AF2BF46}"/>
    <dgm:cxn modelId="{78D677FA-539C-4841-B1BA-A762952DE6A0}" srcId="{2648DCE1-3139-4283-8D2B-0AA161665C87}" destId="{D1466DF2-2C76-44F8-B4C2-7BC7F52BB3AE}" srcOrd="2" destOrd="0" parTransId="{98814DEF-DD78-4960-99B6-4940441FE35D}" sibTransId="{27946C28-51DB-42F2-A60F-1D905F5D7F9B}"/>
    <dgm:cxn modelId="{A9EB9B76-A0A5-4996-B47D-57469D7EFFF6}" type="presOf" srcId="{D1466DF2-2C76-44F8-B4C2-7BC7F52BB3AE}" destId="{40166FA6-97D8-48E8-A872-176305E4C3FD}" srcOrd="0" destOrd="2" presId="urn:microsoft.com/office/officeart/2005/8/layout/hList1"/>
    <dgm:cxn modelId="{D39CB824-4271-4A07-8567-040747923812}" type="presOf" srcId="{90C06112-FA9C-479F-8524-76D1E62ABB97}" destId="{40166FA6-97D8-48E8-A872-176305E4C3FD}" srcOrd="0" destOrd="3" presId="urn:microsoft.com/office/officeart/2005/8/layout/hList1"/>
    <dgm:cxn modelId="{2ADD3DA1-BAE8-4AA0-9857-B94B5E2F3FD4}" type="presOf" srcId="{C4E0F577-94CD-4079-B153-9BF44B69199E}" destId="{40166FA6-97D8-48E8-A872-176305E4C3FD}" srcOrd="0" destOrd="5" presId="urn:microsoft.com/office/officeart/2005/8/layout/hList1"/>
    <dgm:cxn modelId="{0C6ED60B-BFDA-4F86-8D17-86580C3FE29B}" type="presOf" srcId="{A830CCF2-2363-4F5D-BA68-2DF58A491DCC}" destId="{7E6B3E83-12BE-46D6-845C-41CE7780CBE6}" srcOrd="0" destOrd="0" presId="urn:microsoft.com/office/officeart/2005/8/layout/hList1"/>
    <dgm:cxn modelId="{39D0BDC0-4EAC-4619-B810-EB81B57AFC4B}" srcId="{2648DCE1-3139-4283-8D2B-0AA161665C87}" destId="{C4E0F577-94CD-4079-B153-9BF44B69199E}" srcOrd="5" destOrd="0" parTransId="{F89DF17D-785F-45AA-B59F-34E55B0B7972}" sibTransId="{F4A10EBA-9638-4F95-AB57-7BAC08F23DDE}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2A3B4707-56A9-438A-8575-887CE3916E92}" srcId="{2648DCE1-3139-4283-8D2B-0AA161665C87}" destId="{7C129CD2-E5E1-4311-946C-C250E18CA095}" srcOrd="4" destOrd="0" parTransId="{85BE56F0-BF6A-43F3-9563-AB6292803C2D}" sibTransId="{27F61EDA-87E6-412E-BE4E-2D5B5F8A21F3}"/>
    <dgm:cxn modelId="{0DD70B67-F9B4-4E18-829F-F8C2D3F8D8B6}" srcId="{2648DCE1-3139-4283-8D2B-0AA161665C87}" destId="{DE2B2057-C699-4C49-B8B9-20CBC969CFFE}" srcOrd="1" destOrd="0" parTransId="{59A9B706-B207-4D70-8A55-43FEBE3D106C}" sibTransId="{7CC43582-1026-4758-AD9C-4A7BCAB21DEC}"/>
    <dgm:cxn modelId="{20EBDF83-79DB-4DB2-8F91-091CF57CCC32}" type="presParOf" srcId="{7E6B3E83-12BE-46D6-845C-41CE7780CBE6}" destId="{1DD4EEE7-A6A8-4A1C-A3F8-EB1FEA88E082}" srcOrd="0" destOrd="0" presId="urn:microsoft.com/office/officeart/2005/8/layout/hList1"/>
    <dgm:cxn modelId="{8EC8DE78-35FA-41E3-9C80-2C963FDF3916}" type="presParOf" srcId="{1DD4EEE7-A6A8-4A1C-A3F8-EB1FEA88E082}" destId="{EC507BC7-3534-4671-AD7F-692604DABF6D}" srcOrd="0" destOrd="0" presId="urn:microsoft.com/office/officeart/2005/8/layout/hList1"/>
    <dgm:cxn modelId="{59B1C48A-9114-4DEE-8C2E-E1C3EB656214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ART. 268.A DEL CÓDIGO PROCESAL PENAL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El juez, a solicitud del Ministerio Público, podrá dictar mandato de prisión preventiva, si atendiendo a los primeros recaudos sea posible determinar la concurrencia de los siguientes presupuestos: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BAAC092F-F98B-4E93-90AF-5857DACAFE49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a) Que existen </a:t>
          </a:r>
          <a:r>
            <a:rPr lang="es-PE" u="sng" dirty="0" smtClean="0">
              <a:latin typeface="Book Antiqua" panose="02040602050305030304" pitchFamily="18" charset="0"/>
            </a:rPr>
            <a:t>fundados y graves elementos de convicción</a:t>
          </a:r>
          <a:r>
            <a:rPr lang="es-PE" dirty="0" smtClean="0">
              <a:latin typeface="Book Antiqua" panose="02040602050305030304" pitchFamily="18" charset="0"/>
            </a:rPr>
            <a:t> para estimar razonablemente la </a:t>
          </a:r>
          <a:r>
            <a:rPr lang="es-PE" u="sng" dirty="0" smtClean="0">
              <a:latin typeface="Book Antiqua" panose="02040602050305030304" pitchFamily="18" charset="0"/>
            </a:rPr>
            <a:t>comisión de un delito</a:t>
          </a:r>
          <a:r>
            <a:rPr lang="es-PE" dirty="0" smtClean="0">
              <a:latin typeface="Book Antiqua" panose="02040602050305030304" pitchFamily="18" charset="0"/>
            </a:rPr>
            <a:t> que </a:t>
          </a:r>
          <a:r>
            <a:rPr lang="es-PE" u="sng" dirty="0" smtClean="0">
              <a:latin typeface="Book Antiqua" panose="02040602050305030304" pitchFamily="18" charset="0"/>
            </a:rPr>
            <a:t>vincule al imputado como autor o partícipe del mismo</a:t>
          </a:r>
          <a:r>
            <a:rPr lang="es-PE" dirty="0" smtClean="0">
              <a:latin typeface="Book Antiqua" panose="02040602050305030304" pitchFamily="18" charset="0"/>
            </a:rPr>
            <a:t>.</a:t>
          </a:r>
          <a:endParaRPr lang="es-PE" dirty="0">
            <a:latin typeface="Book Antiqua" panose="02040602050305030304" pitchFamily="18" charset="0"/>
          </a:endParaRPr>
        </a:p>
      </dgm:t>
    </dgm:pt>
    <dgm:pt modelId="{B0DEA55B-0925-4894-B913-7EA3DADEEDD0}" type="parTrans" cxnId="{39346A7D-7DF8-44F5-99CD-4BA4125DC5F2}">
      <dgm:prSet/>
      <dgm:spPr/>
      <dgm:t>
        <a:bodyPr/>
        <a:lstStyle/>
        <a:p>
          <a:endParaRPr lang="es-PE"/>
        </a:p>
      </dgm:t>
    </dgm:pt>
    <dgm:pt modelId="{DA34DFE1-62B9-4216-BC3D-9D1D15CAFC44}" type="sibTrans" cxnId="{39346A7D-7DF8-44F5-99CD-4BA4125DC5F2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0B52270-1947-4E10-A420-2F967C3B18FF}" type="presOf" srcId="{A830CCF2-2363-4F5D-BA68-2DF58A491DCC}" destId="{7E6B3E83-12BE-46D6-845C-41CE7780CBE6}" srcOrd="0" destOrd="0" presId="urn:microsoft.com/office/officeart/2005/8/layout/hList1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BCAE1C60-1F16-4BF0-AB5B-070822986E9A}" type="presOf" srcId="{BAAC092F-F98B-4E93-90AF-5857DACAFE49}" destId="{40166FA6-97D8-48E8-A872-176305E4C3FD}" srcOrd="0" destOrd="1" presId="urn:microsoft.com/office/officeart/2005/8/layout/hList1"/>
    <dgm:cxn modelId="{1E870DEE-F220-497D-9DA1-7A9B81DEC058}" type="presOf" srcId="{C073EA21-4BFB-4897-A10D-AA98CB8739A7}" destId="{40166FA6-97D8-48E8-A872-176305E4C3FD}" srcOrd="0" destOrd="0" presId="urn:microsoft.com/office/officeart/2005/8/layout/hList1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39346A7D-7DF8-44F5-99CD-4BA4125DC5F2}" srcId="{2648DCE1-3139-4283-8D2B-0AA161665C87}" destId="{BAAC092F-F98B-4E93-90AF-5857DACAFE49}" srcOrd="1" destOrd="0" parTransId="{B0DEA55B-0925-4894-B913-7EA3DADEEDD0}" sibTransId="{DA34DFE1-62B9-4216-BC3D-9D1D15CAFC44}"/>
    <dgm:cxn modelId="{94923750-E4ED-4F4E-AF34-F233BAD443FE}" type="presOf" srcId="{2648DCE1-3139-4283-8D2B-0AA161665C87}" destId="{EC507BC7-3534-4671-AD7F-692604DABF6D}" srcOrd="0" destOrd="0" presId="urn:microsoft.com/office/officeart/2005/8/layout/hList1"/>
    <dgm:cxn modelId="{EE637F45-621D-4BD1-B43A-739223D5C496}" type="presParOf" srcId="{7E6B3E83-12BE-46D6-845C-41CE7780CBE6}" destId="{1DD4EEE7-A6A8-4A1C-A3F8-EB1FEA88E082}" srcOrd="0" destOrd="0" presId="urn:microsoft.com/office/officeart/2005/8/layout/hList1"/>
    <dgm:cxn modelId="{1BC3059A-58A9-4F84-88C1-35B7DF7123C3}" type="presParOf" srcId="{1DD4EEE7-A6A8-4A1C-A3F8-EB1FEA88E082}" destId="{EC507BC7-3534-4671-AD7F-692604DABF6D}" srcOrd="0" destOrd="0" presId="urn:microsoft.com/office/officeart/2005/8/layout/hList1"/>
    <dgm:cxn modelId="{C2D5561D-1829-4509-BC1A-8E1068362280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r>
            <a:rPr lang="es-PE" sz="2800" b="1" dirty="0" smtClean="0">
              <a:solidFill>
                <a:schemeClr val="tx1"/>
              </a:solidFill>
              <a:latin typeface="Book Antiqua" panose="02040602050305030304" pitchFamily="18" charset="0"/>
            </a:rPr>
            <a:t>A FAVOR</a:t>
          </a:r>
          <a:endParaRPr lang="es-PE" sz="28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 sz="1200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 sz="1200"/>
        </a:p>
      </dgm:t>
    </dgm:pt>
    <dgm:pt modelId="{C073EA21-4BFB-4897-A10D-AA98CB8739A7}">
      <dgm:prSet phldrT="[Texto]" custT="1"/>
      <dgm:spPr/>
      <dgm:t>
        <a:bodyPr/>
        <a:lstStyle/>
        <a:p>
          <a:r>
            <a:rPr lang="es-PE" sz="2400" dirty="0" smtClean="0">
              <a:latin typeface="Book Antiqua" panose="02040602050305030304" pitchFamily="18" charset="0"/>
            </a:rPr>
            <a:t>Casación 724-2015/Piura.</a:t>
          </a:r>
          <a:endParaRPr lang="es-PE" sz="2400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 sz="1200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 sz="1200"/>
        </a:p>
      </dgm:t>
    </dgm:pt>
    <dgm:pt modelId="{881E38C0-3BB5-4DE2-AABF-523D5011ECD6}">
      <dgm:prSet phldrT="[Texto]" custT="1"/>
      <dgm:spPr/>
      <dgm:t>
        <a:bodyPr/>
        <a:lstStyle/>
        <a:p>
          <a:r>
            <a:rPr lang="es-PE" sz="2800" b="1" dirty="0" smtClean="0">
              <a:solidFill>
                <a:schemeClr val="tx1"/>
              </a:solidFill>
              <a:latin typeface="Book Antiqua" panose="02040602050305030304" pitchFamily="18" charset="0"/>
            </a:rPr>
            <a:t>EN CONTRA</a:t>
          </a:r>
          <a:endParaRPr lang="es-PE" sz="2800" b="1" dirty="0">
            <a:solidFill>
              <a:schemeClr val="tx1"/>
            </a:solidFill>
            <a:latin typeface="Book Antiqua" panose="02040602050305030304" pitchFamily="18" charset="0"/>
          </a:endParaRPr>
        </a:p>
      </dgm:t>
    </dgm:pt>
    <dgm:pt modelId="{800344B7-B4A5-49F5-93E1-1E1359780263}" type="parTrans" cxnId="{BE1DBD2E-5DD5-4262-81CD-35790C55CA00}">
      <dgm:prSet/>
      <dgm:spPr/>
      <dgm:t>
        <a:bodyPr/>
        <a:lstStyle/>
        <a:p>
          <a:endParaRPr lang="es-PE" sz="1200"/>
        </a:p>
      </dgm:t>
    </dgm:pt>
    <dgm:pt modelId="{D06E8E54-B3D3-49CE-B2F8-97563CDA4BA9}" type="sibTrans" cxnId="{BE1DBD2E-5DD5-4262-81CD-35790C55CA00}">
      <dgm:prSet/>
      <dgm:spPr/>
      <dgm:t>
        <a:bodyPr/>
        <a:lstStyle/>
        <a:p>
          <a:endParaRPr lang="es-PE" sz="1200"/>
        </a:p>
      </dgm:t>
    </dgm:pt>
    <dgm:pt modelId="{952D9328-1CD5-48C2-9053-DBF82BC65F3A}">
      <dgm:prSet phldrT="[Texto]" custT="1"/>
      <dgm:spPr/>
      <dgm:t>
        <a:bodyPr/>
        <a:lstStyle/>
        <a:p>
          <a:r>
            <a:rPr lang="es-PE" sz="2400" dirty="0" smtClean="0">
              <a:latin typeface="Book Antiqua" panose="02040602050305030304" pitchFamily="18" charset="0"/>
            </a:rPr>
            <a:t>Casación 626-2013/Moquegua.</a:t>
          </a:r>
          <a:endParaRPr lang="es-PE" sz="2400" dirty="0">
            <a:latin typeface="Book Antiqua" panose="02040602050305030304" pitchFamily="18" charset="0"/>
          </a:endParaRPr>
        </a:p>
      </dgm:t>
    </dgm:pt>
    <dgm:pt modelId="{7E106567-B606-430E-B64E-7CC3CB319E8F}" type="parTrans" cxnId="{6ED8DBD4-D4C5-4D84-8EEE-C56C9C54C01D}">
      <dgm:prSet/>
      <dgm:spPr/>
      <dgm:t>
        <a:bodyPr/>
        <a:lstStyle/>
        <a:p>
          <a:endParaRPr lang="es-PE" sz="1200"/>
        </a:p>
      </dgm:t>
    </dgm:pt>
    <dgm:pt modelId="{3770D0BE-E64D-405E-A0BB-8C1B3E09D2A4}" type="sibTrans" cxnId="{6ED8DBD4-D4C5-4D84-8EEE-C56C9C54C01D}">
      <dgm:prSet/>
      <dgm:spPr/>
      <dgm:t>
        <a:bodyPr/>
        <a:lstStyle/>
        <a:p>
          <a:endParaRPr lang="es-PE" sz="1200"/>
        </a:p>
      </dgm:t>
    </dgm:pt>
    <dgm:pt modelId="{13090CA6-45E7-4F14-9D94-927EA624E1DD}">
      <dgm:prSet phldrT="[Texto]" custT="1"/>
      <dgm:spPr/>
      <dgm:t>
        <a:bodyPr/>
        <a:lstStyle/>
        <a:p>
          <a:r>
            <a:rPr lang="es-PE" sz="2400" dirty="0" smtClean="0">
              <a:latin typeface="Book Antiqua" panose="02040602050305030304" pitchFamily="18" charset="0"/>
            </a:rPr>
            <a:t>Casación 704-2015/Pasco.</a:t>
          </a:r>
          <a:endParaRPr lang="es-PE" sz="2400" dirty="0">
            <a:latin typeface="Book Antiqua" panose="02040602050305030304" pitchFamily="18" charset="0"/>
          </a:endParaRPr>
        </a:p>
      </dgm:t>
    </dgm:pt>
    <dgm:pt modelId="{158FD8CB-1CC8-4C43-9C43-BB4D8AF58FB4}" type="parTrans" cxnId="{E4D309C2-A970-4C70-8E7D-AE788D0E419E}">
      <dgm:prSet/>
      <dgm:spPr/>
      <dgm:t>
        <a:bodyPr/>
        <a:lstStyle/>
        <a:p>
          <a:endParaRPr lang="es-PE" sz="1200"/>
        </a:p>
      </dgm:t>
    </dgm:pt>
    <dgm:pt modelId="{0E8E488F-8708-49E0-8598-6BCF33F17160}" type="sibTrans" cxnId="{E4D309C2-A970-4C70-8E7D-AE788D0E419E}">
      <dgm:prSet/>
      <dgm:spPr/>
      <dgm:t>
        <a:bodyPr/>
        <a:lstStyle/>
        <a:p>
          <a:endParaRPr lang="es-PE" sz="1200"/>
        </a:p>
      </dgm:t>
    </dgm:pt>
    <dgm:pt modelId="{8463E3B9-F08F-4CC8-A6E7-D1D30C6965B7}">
      <dgm:prSet phldrT="[Texto]" custT="1"/>
      <dgm:spPr/>
      <dgm:t>
        <a:bodyPr/>
        <a:lstStyle/>
        <a:p>
          <a:endParaRPr lang="es-PE" sz="1400" dirty="0">
            <a:latin typeface="Book Antiqua" panose="02040602050305030304" pitchFamily="18" charset="0"/>
          </a:endParaRPr>
        </a:p>
      </dgm:t>
    </dgm:pt>
    <dgm:pt modelId="{612940A9-83C5-4F3B-B4CD-02C13062DE95}" type="parTrans" cxnId="{1D15302F-E020-4C5D-81F8-6B27912E0AE0}">
      <dgm:prSet/>
      <dgm:spPr/>
      <dgm:t>
        <a:bodyPr/>
        <a:lstStyle/>
        <a:p>
          <a:endParaRPr lang="es-PE" sz="1200"/>
        </a:p>
      </dgm:t>
    </dgm:pt>
    <dgm:pt modelId="{273BD594-5618-47F2-8B7C-7B3EE2478209}" type="sibTrans" cxnId="{1D15302F-E020-4C5D-81F8-6B27912E0AE0}">
      <dgm:prSet/>
      <dgm:spPr/>
      <dgm:t>
        <a:bodyPr/>
        <a:lstStyle/>
        <a:p>
          <a:endParaRPr lang="es-PE" sz="1200"/>
        </a:p>
      </dgm:t>
    </dgm:pt>
    <dgm:pt modelId="{A4EFB435-1720-4C34-82DD-452EE89F0729}">
      <dgm:prSet phldrT="[Texto]" custT="1"/>
      <dgm:spPr/>
      <dgm:t>
        <a:bodyPr/>
        <a:lstStyle/>
        <a:p>
          <a:r>
            <a:rPr lang="es-PE" sz="2400" dirty="0" smtClean="0">
              <a:latin typeface="Book Antiqua" panose="02040602050305030304" pitchFamily="18" charset="0"/>
            </a:rPr>
            <a:t>Casación 564-2016/Loreto.</a:t>
          </a:r>
          <a:endParaRPr lang="es-PE" sz="1400" dirty="0">
            <a:latin typeface="Book Antiqua" panose="02040602050305030304" pitchFamily="18" charset="0"/>
          </a:endParaRPr>
        </a:p>
      </dgm:t>
    </dgm:pt>
    <dgm:pt modelId="{73278DEB-2D75-411B-ABBD-9478EE15F5B4}" type="parTrans" cxnId="{9EFC05B5-CAF8-4685-8C32-7C3AA0864884}">
      <dgm:prSet/>
      <dgm:spPr/>
      <dgm:t>
        <a:bodyPr/>
        <a:lstStyle/>
        <a:p>
          <a:endParaRPr lang="es-PE" sz="1200"/>
        </a:p>
      </dgm:t>
    </dgm:pt>
    <dgm:pt modelId="{7E95D6F5-046E-4C77-BF25-0167A3832523}" type="sibTrans" cxnId="{9EFC05B5-CAF8-4685-8C32-7C3AA0864884}">
      <dgm:prSet/>
      <dgm:spPr/>
      <dgm:t>
        <a:bodyPr/>
        <a:lstStyle/>
        <a:p>
          <a:endParaRPr lang="es-PE" sz="1200"/>
        </a:p>
      </dgm:t>
    </dgm:pt>
    <dgm:pt modelId="{17F58514-9243-460C-A33C-5A9EE68E9F2E}">
      <dgm:prSet phldrT="[Texto]" custT="1"/>
      <dgm:spPr/>
      <dgm:t>
        <a:bodyPr/>
        <a:lstStyle/>
        <a:p>
          <a:r>
            <a:rPr lang="es-PE" sz="2400" dirty="0" smtClean="0">
              <a:latin typeface="Book Antiqua" panose="02040602050305030304" pitchFamily="18" charset="0"/>
            </a:rPr>
            <a:t>Acuerdo Plenario 1-2019</a:t>
          </a:r>
          <a:endParaRPr lang="es-PE" sz="2400" dirty="0">
            <a:latin typeface="Book Antiqua" panose="02040602050305030304" pitchFamily="18" charset="0"/>
          </a:endParaRPr>
        </a:p>
      </dgm:t>
    </dgm:pt>
    <dgm:pt modelId="{90B5F9D7-EA97-405B-A50D-DC86645EA202}" type="parTrans" cxnId="{344F7CC9-4C97-48B7-9540-8CA1E7FEEAA8}">
      <dgm:prSet/>
      <dgm:spPr/>
      <dgm:t>
        <a:bodyPr/>
        <a:lstStyle/>
        <a:p>
          <a:endParaRPr lang="es-ES"/>
        </a:p>
      </dgm:t>
    </dgm:pt>
    <dgm:pt modelId="{D393C575-BE4D-47C4-8400-3ADABE24171A}" type="sibTrans" cxnId="{344F7CC9-4C97-48B7-9540-8CA1E7FEEAA8}">
      <dgm:prSet/>
      <dgm:spPr/>
      <dgm:t>
        <a:bodyPr/>
        <a:lstStyle/>
        <a:p>
          <a:endParaRPr lang="es-ES"/>
        </a:p>
      </dgm:t>
    </dgm:pt>
    <dgm:pt modelId="{6D24ED2F-3FD3-43F5-A15B-1BFC5969E9A5}">
      <dgm:prSet phldrT="[Texto]" custT="1"/>
      <dgm:spPr/>
      <dgm:t>
        <a:bodyPr/>
        <a:lstStyle/>
        <a:p>
          <a:r>
            <a:rPr lang="es-PE" sz="2400" dirty="0" smtClean="0">
              <a:latin typeface="Book Antiqua" panose="02040602050305030304" pitchFamily="18" charset="0"/>
            </a:rPr>
            <a:t> STC 2534-2019-PHC/TC</a:t>
          </a:r>
          <a:endParaRPr lang="es-PE" sz="2400" dirty="0">
            <a:latin typeface="Book Antiqua" panose="02040602050305030304" pitchFamily="18" charset="0"/>
          </a:endParaRPr>
        </a:p>
      </dgm:t>
    </dgm:pt>
    <dgm:pt modelId="{7FEF8A58-6376-4A65-9615-B013BE191F00}" type="parTrans" cxnId="{0BCF65B7-AB18-4E72-817E-921B3E6FD972}">
      <dgm:prSet/>
      <dgm:spPr/>
      <dgm:t>
        <a:bodyPr/>
        <a:lstStyle/>
        <a:p>
          <a:endParaRPr lang="es-ES"/>
        </a:p>
      </dgm:t>
    </dgm:pt>
    <dgm:pt modelId="{F7B04345-2D56-4743-9700-6CFF811AEF20}" type="sibTrans" cxnId="{0BCF65B7-AB18-4E72-817E-921B3E6FD972}">
      <dgm:prSet/>
      <dgm:spPr/>
      <dgm:t>
        <a:bodyPr/>
        <a:lstStyle/>
        <a:p>
          <a:endParaRPr lang="es-ES"/>
        </a:p>
      </dgm:t>
    </dgm:pt>
    <dgm:pt modelId="{15534C1E-50D7-48EE-AE51-0E439AC2B70E}">
      <dgm:prSet phldrT="[Texto]" custT="1"/>
      <dgm:spPr/>
      <dgm:t>
        <a:bodyPr/>
        <a:lstStyle/>
        <a:p>
          <a:endParaRPr lang="es-PE" sz="2400" dirty="0">
            <a:latin typeface="Book Antiqua" panose="02040602050305030304" pitchFamily="18" charset="0"/>
          </a:endParaRPr>
        </a:p>
      </dgm:t>
    </dgm:pt>
    <dgm:pt modelId="{9492DE7E-1807-40CF-B909-B51C9B16BFBF}" type="parTrans" cxnId="{77AF37DF-EEFD-431C-B2A1-0ADEC5FB136F}">
      <dgm:prSet/>
      <dgm:spPr/>
      <dgm:t>
        <a:bodyPr/>
        <a:lstStyle/>
        <a:p>
          <a:endParaRPr lang="es-ES"/>
        </a:p>
      </dgm:t>
    </dgm:pt>
    <dgm:pt modelId="{A7D903A5-CD42-41C0-84BE-5CB33F861F53}" type="sibTrans" cxnId="{77AF37DF-EEFD-431C-B2A1-0ADEC5FB136F}">
      <dgm:prSet/>
      <dgm:spPr/>
      <dgm:t>
        <a:bodyPr/>
        <a:lstStyle/>
        <a:p>
          <a:endParaRPr lang="es-ES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2" custScaleY="76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525CA7-5B7F-42F9-9A0D-5B7387519CD1}" type="pres">
      <dgm:prSet presAssocID="{98AECAEB-63F0-4BCB-94EC-3A065ED110C1}" presName="space" presStyleCnt="0"/>
      <dgm:spPr/>
    </dgm:pt>
    <dgm:pt modelId="{0A56FCC7-611C-4A9C-A863-31C8FB656E28}" type="pres">
      <dgm:prSet presAssocID="{881E38C0-3BB5-4DE2-AABF-523D5011ECD6}" presName="composite" presStyleCnt="0"/>
      <dgm:spPr/>
    </dgm:pt>
    <dgm:pt modelId="{A37C677B-506B-4601-A551-1E8F8C5BDFAA}" type="pres">
      <dgm:prSet presAssocID="{881E38C0-3BB5-4DE2-AABF-523D5011ECD6}" presName="parTx" presStyleLbl="alignNode1" presStyleIdx="1" presStyleCnt="2" custScaleY="76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CD500F-6D66-43C5-95DE-AC08A07932AA}" type="pres">
      <dgm:prSet presAssocID="{881E38C0-3BB5-4DE2-AABF-523D5011ECD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EFC05B5-CAF8-4685-8C32-7C3AA0864884}" srcId="{2648DCE1-3139-4283-8D2B-0AA161665C87}" destId="{A4EFB435-1720-4C34-82DD-452EE89F0729}" srcOrd="1" destOrd="0" parTransId="{73278DEB-2D75-411B-ABBD-9478EE15F5B4}" sibTransId="{7E95D6F5-046E-4C77-BF25-0167A3832523}"/>
    <dgm:cxn modelId="{8EDDC789-4E1C-4E8E-8B27-BC72C9C14D2B}" type="presOf" srcId="{881E38C0-3BB5-4DE2-AABF-523D5011ECD6}" destId="{A37C677B-506B-4601-A551-1E8F8C5BDFAA}" srcOrd="0" destOrd="0" presId="urn:microsoft.com/office/officeart/2005/8/layout/hList1"/>
    <dgm:cxn modelId="{77D4C8D1-A058-4410-B061-AF1DC41D3147}" type="presOf" srcId="{13090CA6-45E7-4F14-9D94-927EA624E1DD}" destId="{B6CD500F-6D66-43C5-95DE-AC08A07932AA}" srcOrd="0" destOrd="3" presId="urn:microsoft.com/office/officeart/2005/8/layout/hList1"/>
    <dgm:cxn modelId="{F588FACC-6DCD-4AA8-8838-5EE360B1B02E}" type="presOf" srcId="{A4EFB435-1720-4C34-82DD-452EE89F0729}" destId="{40166FA6-97D8-48E8-A872-176305E4C3FD}" srcOrd="0" destOrd="1" presId="urn:microsoft.com/office/officeart/2005/8/layout/hList1"/>
    <dgm:cxn modelId="{2BCE7618-67CD-49FF-977E-955F8043C9C4}" type="presOf" srcId="{8463E3B9-F08F-4CC8-A6E7-D1D30C6965B7}" destId="{B6CD500F-6D66-43C5-95DE-AC08A07932AA}" srcOrd="0" destOrd="2" presId="urn:microsoft.com/office/officeart/2005/8/layout/hList1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E4D309C2-A970-4C70-8E7D-AE788D0E419E}" srcId="{881E38C0-3BB5-4DE2-AABF-523D5011ECD6}" destId="{13090CA6-45E7-4F14-9D94-927EA624E1DD}" srcOrd="3" destOrd="0" parTransId="{158FD8CB-1CC8-4C43-9C43-BB4D8AF58FB4}" sibTransId="{0E8E488F-8708-49E0-8598-6BCF33F17160}"/>
    <dgm:cxn modelId="{6ED8DBD4-D4C5-4D84-8EEE-C56C9C54C01D}" srcId="{881E38C0-3BB5-4DE2-AABF-523D5011ECD6}" destId="{952D9328-1CD5-48C2-9053-DBF82BC65F3A}" srcOrd="1" destOrd="0" parTransId="{7E106567-B606-430E-B64E-7CC3CB319E8F}" sibTransId="{3770D0BE-E64D-405E-A0BB-8C1B3E09D2A4}"/>
    <dgm:cxn modelId="{1D15302F-E020-4C5D-81F8-6B27912E0AE0}" srcId="{881E38C0-3BB5-4DE2-AABF-523D5011ECD6}" destId="{8463E3B9-F08F-4CC8-A6E7-D1D30C6965B7}" srcOrd="2" destOrd="0" parTransId="{612940A9-83C5-4F3B-B4CD-02C13062DE95}" sibTransId="{273BD594-5618-47F2-8B7C-7B3EE2478209}"/>
    <dgm:cxn modelId="{97CAC5FE-60B2-4EAC-8776-82D7E6329E49}" type="presOf" srcId="{A830CCF2-2363-4F5D-BA68-2DF58A491DCC}" destId="{7E6B3E83-12BE-46D6-845C-41CE7780CBE6}" srcOrd="0" destOrd="0" presId="urn:microsoft.com/office/officeart/2005/8/layout/hList1"/>
    <dgm:cxn modelId="{591951C1-29A2-4FAA-B75B-0A00259EF343}" type="presOf" srcId="{6D24ED2F-3FD3-43F5-A15B-1BFC5969E9A5}" destId="{40166FA6-97D8-48E8-A872-176305E4C3FD}" srcOrd="0" destOrd="3" presId="urn:microsoft.com/office/officeart/2005/8/layout/hList1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344F7CC9-4C97-48B7-9540-8CA1E7FEEAA8}" srcId="{2648DCE1-3139-4283-8D2B-0AA161665C87}" destId="{17F58514-9243-460C-A33C-5A9EE68E9F2E}" srcOrd="2" destOrd="0" parTransId="{90B5F9D7-EA97-405B-A50D-DC86645EA202}" sibTransId="{D393C575-BE4D-47C4-8400-3ADABE24171A}"/>
    <dgm:cxn modelId="{55D620D7-8617-4A2A-A222-016164615177}" type="presOf" srcId="{2648DCE1-3139-4283-8D2B-0AA161665C87}" destId="{EC507BC7-3534-4671-AD7F-692604DABF6D}" srcOrd="0" destOrd="0" presId="urn:microsoft.com/office/officeart/2005/8/layout/hList1"/>
    <dgm:cxn modelId="{BE1DBD2E-5DD5-4262-81CD-35790C55CA00}" srcId="{A830CCF2-2363-4F5D-BA68-2DF58A491DCC}" destId="{881E38C0-3BB5-4DE2-AABF-523D5011ECD6}" srcOrd="1" destOrd="0" parTransId="{800344B7-B4A5-49F5-93E1-1E1359780263}" sibTransId="{D06E8E54-B3D3-49CE-B2F8-97563CDA4BA9}"/>
    <dgm:cxn modelId="{2890126F-5D7B-4CC5-838F-37959C7C310A}" type="presOf" srcId="{C073EA21-4BFB-4897-A10D-AA98CB8739A7}" destId="{40166FA6-97D8-48E8-A872-176305E4C3FD}" srcOrd="0" destOrd="0" presId="urn:microsoft.com/office/officeart/2005/8/layout/hList1"/>
    <dgm:cxn modelId="{77AF37DF-EEFD-431C-B2A1-0ADEC5FB136F}" srcId="{881E38C0-3BB5-4DE2-AABF-523D5011ECD6}" destId="{15534C1E-50D7-48EE-AE51-0E439AC2B70E}" srcOrd="0" destOrd="0" parTransId="{9492DE7E-1807-40CF-B909-B51C9B16BFBF}" sibTransId="{A7D903A5-CD42-41C0-84BE-5CB33F861F53}"/>
    <dgm:cxn modelId="{0BCF65B7-AB18-4E72-817E-921B3E6FD972}" srcId="{2648DCE1-3139-4283-8D2B-0AA161665C87}" destId="{6D24ED2F-3FD3-43F5-A15B-1BFC5969E9A5}" srcOrd="3" destOrd="0" parTransId="{7FEF8A58-6376-4A65-9615-B013BE191F00}" sibTransId="{F7B04345-2D56-4743-9700-6CFF811AEF20}"/>
    <dgm:cxn modelId="{8FF75A70-C13D-4568-BEEE-2F4B5BF057FB}" type="presOf" srcId="{952D9328-1CD5-48C2-9053-DBF82BC65F3A}" destId="{B6CD500F-6D66-43C5-95DE-AC08A07932AA}" srcOrd="0" destOrd="1" presId="urn:microsoft.com/office/officeart/2005/8/layout/hList1"/>
    <dgm:cxn modelId="{C60ECF05-005B-4D93-B0F6-BC4A9AD9A3D8}" type="presOf" srcId="{15534C1E-50D7-48EE-AE51-0E439AC2B70E}" destId="{B6CD500F-6D66-43C5-95DE-AC08A07932AA}" srcOrd="0" destOrd="0" presId="urn:microsoft.com/office/officeart/2005/8/layout/hList1"/>
    <dgm:cxn modelId="{E1067299-718A-4790-B829-7F385CC4A130}" type="presOf" srcId="{17F58514-9243-460C-A33C-5A9EE68E9F2E}" destId="{40166FA6-97D8-48E8-A872-176305E4C3FD}" srcOrd="0" destOrd="2" presId="urn:microsoft.com/office/officeart/2005/8/layout/hList1"/>
    <dgm:cxn modelId="{0CC92B57-3B32-4F71-B0C9-3D06647253F7}" type="presParOf" srcId="{7E6B3E83-12BE-46D6-845C-41CE7780CBE6}" destId="{1DD4EEE7-A6A8-4A1C-A3F8-EB1FEA88E082}" srcOrd="0" destOrd="0" presId="urn:microsoft.com/office/officeart/2005/8/layout/hList1"/>
    <dgm:cxn modelId="{C2947ABD-4A3C-4A09-8793-A15BBCB3BCDD}" type="presParOf" srcId="{1DD4EEE7-A6A8-4A1C-A3F8-EB1FEA88E082}" destId="{EC507BC7-3534-4671-AD7F-692604DABF6D}" srcOrd="0" destOrd="0" presId="urn:microsoft.com/office/officeart/2005/8/layout/hList1"/>
    <dgm:cxn modelId="{367FB99A-5E6A-46C7-9193-1605F488C95E}" type="presParOf" srcId="{1DD4EEE7-A6A8-4A1C-A3F8-EB1FEA88E082}" destId="{40166FA6-97D8-48E8-A872-176305E4C3FD}" srcOrd="1" destOrd="0" presId="urn:microsoft.com/office/officeart/2005/8/layout/hList1"/>
    <dgm:cxn modelId="{98032AD9-885D-4B76-98EE-EACC46C88394}" type="presParOf" srcId="{7E6B3E83-12BE-46D6-845C-41CE7780CBE6}" destId="{48525CA7-5B7F-42F9-9A0D-5B7387519CD1}" srcOrd="1" destOrd="0" presId="urn:microsoft.com/office/officeart/2005/8/layout/hList1"/>
    <dgm:cxn modelId="{2595CDBB-E972-4D3E-993F-AD95F7785433}" type="presParOf" srcId="{7E6B3E83-12BE-46D6-845C-41CE7780CBE6}" destId="{0A56FCC7-611C-4A9C-A863-31C8FB656E28}" srcOrd="2" destOrd="0" presId="urn:microsoft.com/office/officeart/2005/8/layout/hList1"/>
    <dgm:cxn modelId="{F90F4976-88D6-4417-A6BE-A4AAD96B1F58}" type="presParOf" srcId="{0A56FCC7-611C-4A9C-A863-31C8FB656E28}" destId="{A37C677B-506B-4601-A551-1E8F8C5BDFAA}" srcOrd="0" destOrd="0" presId="urn:microsoft.com/office/officeart/2005/8/layout/hList1"/>
    <dgm:cxn modelId="{7963BBF6-7DCD-4668-A9C5-9FA0125B329E}" type="presParOf" srcId="{0A56FCC7-611C-4A9C-A863-31C8FB656E28}" destId="{B6CD500F-6D66-43C5-95DE-AC08A07932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ART. 268.B DEL CÓDIGO PROCESAL PENAL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El juez, a solicitud del Ministerio Público, podrá dictar mandato de prisión preventiva, si atendiendo a los primeros recaudos sea posible determinar la concurrencia de los siguientes presupuestos: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BAAC092F-F98B-4E93-90AF-5857DACAFE49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b) Que la sanción a imponerse sea superior a </a:t>
          </a:r>
          <a:r>
            <a:rPr lang="es-PE" b="1" dirty="0" smtClean="0">
              <a:latin typeface="Book Antiqua" panose="02040602050305030304" pitchFamily="18" charset="0"/>
            </a:rPr>
            <a:t>cinco</a:t>
          </a:r>
          <a:r>
            <a:rPr lang="es-PE" dirty="0" smtClean="0">
              <a:latin typeface="Book Antiqua" panose="02040602050305030304" pitchFamily="18" charset="0"/>
            </a:rPr>
            <a:t> </a:t>
          </a:r>
          <a:r>
            <a:rPr lang="es-PE" dirty="0" smtClean="0">
              <a:latin typeface="Book Antiqua" panose="02040602050305030304" pitchFamily="18" charset="0"/>
            </a:rPr>
            <a:t>años de pena privativa de la libertad.</a:t>
          </a:r>
          <a:endParaRPr lang="es-PE" dirty="0">
            <a:latin typeface="Book Antiqua" panose="02040602050305030304" pitchFamily="18" charset="0"/>
          </a:endParaRPr>
        </a:p>
      </dgm:t>
    </dgm:pt>
    <dgm:pt modelId="{B0DEA55B-0925-4894-B913-7EA3DADEEDD0}" type="parTrans" cxnId="{39346A7D-7DF8-44F5-99CD-4BA4125DC5F2}">
      <dgm:prSet/>
      <dgm:spPr/>
      <dgm:t>
        <a:bodyPr/>
        <a:lstStyle/>
        <a:p>
          <a:endParaRPr lang="es-PE"/>
        </a:p>
      </dgm:t>
    </dgm:pt>
    <dgm:pt modelId="{DA34DFE1-62B9-4216-BC3D-9D1D15CAFC44}" type="sibTrans" cxnId="{39346A7D-7DF8-44F5-99CD-4BA4125DC5F2}">
      <dgm:prSet/>
      <dgm:spPr/>
      <dgm:t>
        <a:bodyPr/>
        <a:lstStyle/>
        <a:p>
          <a:endParaRPr lang="es-PE"/>
        </a:p>
      </dgm:t>
    </dgm:pt>
    <dgm:pt modelId="{DC1B735B-6F81-47DA-8E32-753DCA6E78F3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(…)</a:t>
          </a:r>
          <a:endParaRPr lang="es-PE" dirty="0">
            <a:latin typeface="Book Antiqua" panose="02040602050305030304" pitchFamily="18" charset="0"/>
          </a:endParaRPr>
        </a:p>
      </dgm:t>
    </dgm:pt>
    <dgm:pt modelId="{6616CE03-389B-48D2-AD45-26997BBD3BAF}" type="parTrans" cxnId="{BBC0AE20-ABBE-4950-8B31-738404B990C9}">
      <dgm:prSet/>
      <dgm:spPr/>
      <dgm:t>
        <a:bodyPr/>
        <a:lstStyle/>
        <a:p>
          <a:endParaRPr lang="es-PE"/>
        </a:p>
      </dgm:t>
    </dgm:pt>
    <dgm:pt modelId="{5DEC3F40-98F6-4761-970B-2650B40BC283}" type="sibTrans" cxnId="{BBC0AE20-ABBE-4950-8B31-738404B990C9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972EE60-EE9F-40DF-A341-AF6E06384C41}" type="presOf" srcId="{A830CCF2-2363-4F5D-BA68-2DF58A491DCC}" destId="{7E6B3E83-12BE-46D6-845C-41CE7780CBE6}" srcOrd="0" destOrd="0" presId="urn:microsoft.com/office/officeart/2005/8/layout/hList1"/>
    <dgm:cxn modelId="{39346A7D-7DF8-44F5-99CD-4BA4125DC5F2}" srcId="{2648DCE1-3139-4283-8D2B-0AA161665C87}" destId="{BAAC092F-F98B-4E93-90AF-5857DACAFE49}" srcOrd="2" destOrd="0" parTransId="{B0DEA55B-0925-4894-B913-7EA3DADEEDD0}" sibTransId="{DA34DFE1-62B9-4216-BC3D-9D1D15CAFC44}"/>
    <dgm:cxn modelId="{7C40AFA6-2D48-425C-83D1-1DA61DCA72E0}" type="presOf" srcId="{DC1B735B-6F81-47DA-8E32-753DCA6E78F3}" destId="{40166FA6-97D8-48E8-A872-176305E4C3FD}" srcOrd="0" destOrd="1" presId="urn:microsoft.com/office/officeart/2005/8/layout/hList1"/>
    <dgm:cxn modelId="{5FC14818-7802-46DF-9A40-40CB3CC3865F}" type="presOf" srcId="{BAAC092F-F98B-4E93-90AF-5857DACAFE49}" destId="{40166FA6-97D8-48E8-A872-176305E4C3FD}" srcOrd="0" destOrd="2" presId="urn:microsoft.com/office/officeart/2005/8/layout/hList1"/>
    <dgm:cxn modelId="{809CFD25-D601-45B3-99F4-25EBCBF49A8B}" type="presOf" srcId="{C073EA21-4BFB-4897-A10D-AA98CB8739A7}" destId="{40166FA6-97D8-48E8-A872-176305E4C3FD}" srcOrd="0" destOrd="0" presId="urn:microsoft.com/office/officeart/2005/8/layout/hList1"/>
    <dgm:cxn modelId="{BBC0AE20-ABBE-4950-8B31-738404B990C9}" srcId="{2648DCE1-3139-4283-8D2B-0AA161665C87}" destId="{DC1B735B-6F81-47DA-8E32-753DCA6E78F3}" srcOrd="1" destOrd="0" parTransId="{6616CE03-389B-48D2-AD45-26997BBD3BAF}" sibTransId="{5DEC3F40-98F6-4761-970B-2650B40BC283}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809F400D-743E-4E52-906B-010BD23C2842}" type="presOf" srcId="{2648DCE1-3139-4283-8D2B-0AA161665C87}" destId="{EC507BC7-3534-4671-AD7F-692604DABF6D}" srcOrd="0" destOrd="0" presId="urn:microsoft.com/office/officeart/2005/8/layout/hList1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E76A7D1B-1D2A-4678-A59E-4EFF41765650}" type="presParOf" srcId="{7E6B3E83-12BE-46D6-845C-41CE7780CBE6}" destId="{1DD4EEE7-A6A8-4A1C-A3F8-EB1FEA88E082}" srcOrd="0" destOrd="0" presId="urn:microsoft.com/office/officeart/2005/8/layout/hList1"/>
    <dgm:cxn modelId="{F52CC029-1AAB-4B3B-A43A-AACA1DC5B3EA}" type="presParOf" srcId="{1DD4EEE7-A6A8-4A1C-A3F8-EB1FEA88E082}" destId="{EC507BC7-3534-4671-AD7F-692604DABF6D}" srcOrd="0" destOrd="0" presId="urn:microsoft.com/office/officeart/2005/8/layout/hList1"/>
    <dgm:cxn modelId="{604999F5-51B9-44EC-9070-26EC97508BE6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Pronóstico de pena concreta </a:t>
          </a:r>
          <a:r>
            <a:rPr lang="es-PE" i="1" dirty="0" smtClean="0">
              <a:latin typeface="Book Antiqua" panose="02040602050305030304" pitchFamily="18" charset="0"/>
            </a:rPr>
            <a:t>no abstracta</a:t>
          </a:r>
          <a:r>
            <a:rPr lang="es-PE" dirty="0" smtClean="0">
              <a:latin typeface="Book Antiqua" panose="02040602050305030304" pitchFamily="18" charset="0"/>
            </a:rPr>
            <a:t>.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12104012-D5F5-4AA6-AB4E-D02ECE22BB66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Eximentes completas (art. 20 </a:t>
          </a:r>
          <a:r>
            <a:rPr lang="es-PE" dirty="0" err="1" smtClean="0">
              <a:latin typeface="Book Antiqua" panose="02040602050305030304" pitchFamily="18" charset="0"/>
            </a:rPr>
            <a:t>CP</a:t>
          </a:r>
          <a:r>
            <a:rPr lang="es-PE" dirty="0" smtClean="0">
              <a:latin typeface="Book Antiqua" panose="02040602050305030304" pitchFamily="18" charset="0"/>
            </a:rPr>
            <a:t>) o incompletas (art. 21 </a:t>
          </a:r>
          <a:r>
            <a:rPr lang="es-PE" dirty="0" err="1" smtClean="0">
              <a:latin typeface="Book Antiqua" panose="02040602050305030304" pitchFamily="18" charset="0"/>
            </a:rPr>
            <a:t>CP</a:t>
          </a:r>
          <a:r>
            <a:rPr lang="es-PE" dirty="0" smtClean="0">
              <a:latin typeface="Book Antiqua" panose="02040602050305030304" pitchFamily="18" charset="0"/>
            </a:rPr>
            <a:t>). </a:t>
          </a:r>
          <a:r>
            <a:rPr lang="es-PE" i="1" dirty="0" smtClean="0">
              <a:latin typeface="Book Antiqua" panose="02040602050305030304" pitchFamily="18" charset="0"/>
            </a:rPr>
            <a:t>¿La embriaguez?</a:t>
          </a:r>
          <a:endParaRPr lang="es-PE" i="1" dirty="0">
            <a:latin typeface="Book Antiqua" panose="02040602050305030304" pitchFamily="18" charset="0"/>
          </a:endParaRPr>
        </a:p>
      </dgm:t>
    </dgm:pt>
    <dgm:pt modelId="{8EC46AA0-7208-49FE-941C-C01499E31AA2}" type="parTrans" cxnId="{401D0DC8-A4F4-47DE-8B94-1127789B83BD}">
      <dgm:prSet/>
      <dgm:spPr/>
      <dgm:t>
        <a:bodyPr/>
        <a:lstStyle/>
        <a:p>
          <a:endParaRPr lang="es-PE"/>
        </a:p>
      </dgm:t>
    </dgm:pt>
    <dgm:pt modelId="{5CEA8B47-D0EE-4627-86EB-93B601D741C6}" type="sibTrans" cxnId="{401D0DC8-A4F4-47DE-8B94-1127789B83BD}">
      <dgm:prSet/>
      <dgm:spPr/>
      <dgm:t>
        <a:bodyPr/>
        <a:lstStyle/>
        <a:p>
          <a:endParaRPr lang="es-PE"/>
        </a:p>
      </dgm:t>
    </dgm:pt>
    <dgm:pt modelId="{AB5B4886-4AC1-404F-9BA5-6A70A53B7A20}">
      <dgm:prSet phldrT="[Texto]"/>
      <dgm:spPr/>
      <dgm:t>
        <a:bodyPr/>
        <a:lstStyle/>
        <a:p>
          <a:pPr algn="just"/>
          <a:r>
            <a:rPr lang="es-PE" i="0" dirty="0" smtClean="0">
              <a:latin typeface="Book Antiqua" panose="02040602050305030304" pitchFamily="18" charset="0"/>
            </a:rPr>
            <a:t>Sistema de tercios: </a:t>
          </a:r>
          <a:r>
            <a:rPr lang="es-PE" i="1" dirty="0" smtClean="0">
              <a:latin typeface="Book Antiqua" panose="02040602050305030304" pitchFamily="18" charset="0"/>
            </a:rPr>
            <a:t>atenuantes/agravantes </a:t>
          </a:r>
          <a:r>
            <a:rPr lang="es-PE" i="1" dirty="0" smtClean="0">
              <a:latin typeface="Book Antiqua" panose="02040602050305030304" pitchFamily="18" charset="0"/>
            </a:rPr>
            <a:t>genéricas y específicas.</a:t>
          </a:r>
          <a:r>
            <a:rPr lang="es-PE" i="0" dirty="0" smtClean="0">
              <a:latin typeface="Book Antiqua" panose="02040602050305030304" pitchFamily="18" charset="0"/>
            </a:rPr>
            <a:t> </a:t>
          </a:r>
          <a:endParaRPr lang="es-PE" i="0" dirty="0">
            <a:latin typeface="Book Antiqua" panose="02040602050305030304" pitchFamily="18" charset="0"/>
          </a:endParaRPr>
        </a:p>
      </dgm:t>
    </dgm:pt>
    <dgm:pt modelId="{3A9B7CB2-F94B-44A0-B5B9-ACBDE2F9DE7B}" type="parTrans" cxnId="{1D7AB4F7-8BEB-44E3-AAF0-1D6626423F78}">
      <dgm:prSet/>
      <dgm:spPr/>
      <dgm:t>
        <a:bodyPr/>
        <a:lstStyle/>
        <a:p>
          <a:endParaRPr lang="es-PE"/>
        </a:p>
      </dgm:t>
    </dgm:pt>
    <dgm:pt modelId="{22AD1580-631F-4276-84FA-96F78F48CFAC}" type="sibTrans" cxnId="{1D7AB4F7-8BEB-44E3-AAF0-1D6626423F78}">
      <dgm:prSet/>
      <dgm:spPr/>
      <dgm:t>
        <a:bodyPr/>
        <a:lstStyle/>
        <a:p>
          <a:endParaRPr lang="es-PE"/>
        </a:p>
      </dgm:t>
    </dgm:pt>
    <dgm:pt modelId="{12CB0E2C-4018-4DC8-B176-D56745D6D73A}">
      <dgm:prSet phldrT="[Texto]"/>
      <dgm:spPr/>
      <dgm:t>
        <a:bodyPr/>
        <a:lstStyle/>
        <a:p>
          <a:pPr algn="just"/>
          <a:r>
            <a:rPr lang="es-PE" i="0" dirty="0" smtClean="0">
              <a:latin typeface="Book Antiqua" panose="02040602050305030304" pitchFamily="18" charset="0"/>
            </a:rPr>
            <a:t>¿Es suficiente que la pena sea superior a </a:t>
          </a:r>
          <a:r>
            <a:rPr lang="es-PE" i="0" dirty="0" smtClean="0">
              <a:latin typeface="Book Antiqua" panose="02040602050305030304" pitchFamily="18" charset="0"/>
            </a:rPr>
            <a:t>5? </a:t>
          </a:r>
          <a:r>
            <a:rPr lang="es-PE" i="1" dirty="0" smtClean="0">
              <a:latin typeface="Book Antiqua" panose="02040602050305030304" pitchFamily="18" charset="0"/>
            </a:rPr>
            <a:t>La </a:t>
          </a:r>
          <a:r>
            <a:rPr lang="es-PE" i="1" dirty="0" err="1" smtClean="0">
              <a:latin typeface="Book Antiqua" panose="02040602050305030304" pitchFamily="18" charset="0"/>
            </a:rPr>
            <a:t>sobrecriminalización</a:t>
          </a:r>
          <a:r>
            <a:rPr lang="es-PE" i="1" dirty="0" smtClean="0">
              <a:latin typeface="Book Antiqua" panose="02040602050305030304" pitchFamily="18" charset="0"/>
            </a:rPr>
            <a:t> legislativa.</a:t>
          </a:r>
          <a:r>
            <a:rPr lang="es-PE" i="0" dirty="0" smtClean="0">
              <a:latin typeface="Book Antiqua" panose="02040602050305030304" pitchFamily="18" charset="0"/>
            </a:rPr>
            <a:t> </a:t>
          </a:r>
          <a:endParaRPr lang="es-PE" i="1" dirty="0">
            <a:latin typeface="Book Antiqua" panose="02040602050305030304" pitchFamily="18" charset="0"/>
          </a:endParaRPr>
        </a:p>
      </dgm:t>
    </dgm:pt>
    <dgm:pt modelId="{E33D496A-D2EA-4182-B647-FF5084A8C129}" type="parTrans" cxnId="{C9D57456-ECC9-4A1B-998C-DCFD6FCEB115}">
      <dgm:prSet/>
      <dgm:spPr/>
      <dgm:t>
        <a:bodyPr/>
        <a:lstStyle/>
        <a:p>
          <a:endParaRPr lang="es-PE"/>
        </a:p>
      </dgm:t>
    </dgm:pt>
    <dgm:pt modelId="{0A70AAF5-59DE-4ADD-8F47-C3E8A6F8908F}" type="sibTrans" cxnId="{C9D57456-ECC9-4A1B-998C-DCFD6FCEB115}">
      <dgm:prSet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PUNTOS RELEVANTES.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 custScaleY="889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2797133-40E5-4256-820C-3C9C735B6322}" type="presOf" srcId="{C073EA21-4BFB-4897-A10D-AA98CB8739A7}" destId="{40166FA6-97D8-48E8-A872-176305E4C3FD}" srcOrd="0" destOrd="0" presId="urn:microsoft.com/office/officeart/2005/8/layout/hList1"/>
    <dgm:cxn modelId="{C9D57456-ECC9-4A1B-998C-DCFD6FCEB115}" srcId="{2648DCE1-3139-4283-8D2B-0AA161665C87}" destId="{12CB0E2C-4018-4DC8-B176-D56745D6D73A}" srcOrd="3" destOrd="0" parTransId="{E33D496A-D2EA-4182-B647-FF5084A8C129}" sibTransId="{0A70AAF5-59DE-4ADD-8F47-C3E8A6F8908F}"/>
    <dgm:cxn modelId="{C7E1EABA-ADE1-4943-A50B-ADCD61B27E7A}" type="presOf" srcId="{2648DCE1-3139-4283-8D2B-0AA161665C87}" destId="{EC507BC7-3534-4671-AD7F-692604DABF6D}" srcOrd="0" destOrd="0" presId="urn:microsoft.com/office/officeart/2005/8/layout/hList1"/>
    <dgm:cxn modelId="{93605000-7CBC-4F11-8D10-6D950D9215B7}" type="presOf" srcId="{AB5B4886-4AC1-404F-9BA5-6A70A53B7A20}" destId="{40166FA6-97D8-48E8-A872-176305E4C3FD}" srcOrd="0" destOrd="1" presId="urn:microsoft.com/office/officeart/2005/8/layout/hList1"/>
    <dgm:cxn modelId="{1F01A195-9CBB-4E62-A175-A960C168D8FB}" type="presOf" srcId="{A830CCF2-2363-4F5D-BA68-2DF58A491DCC}" destId="{7E6B3E83-12BE-46D6-845C-41CE7780CBE6}" srcOrd="0" destOrd="0" presId="urn:microsoft.com/office/officeart/2005/8/layout/hList1"/>
    <dgm:cxn modelId="{1D7AB4F7-8BEB-44E3-AAF0-1D6626423F78}" srcId="{2648DCE1-3139-4283-8D2B-0AA161665C87}" destId="{AB5B4886-4AC1-404F-9BA5-6A70A53B7A20}" srcOrd="1" destOrd="0" parTransId="{3A9B7CB2-F94B-44A0-B5B9-ACBDE2F9DE7B}" sibTransId="{22AD1580-631F-4276-84FA-96F78F48CFAC}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B8F83289-2466-494B-99AE-386DDC303D72}" type="presOf" srcId="{12104012-D5F5-4AA6-AB4E-D02ECE22BB66}" destId="{40166FA6-97D8-48E8-A872-176305E4C3FD}" srcOrd="0" destOrd="2" presId="urn:microsoft.com/office/officeart/2005/8/layout/hList1"/>
    <dgm:cxn modelId="{401D0DC8-A4F4-47DE-8B94-1127789B83BD}" srcId="{2648DCE1-3139-4283-8D2B-0AA161665C87}" destId="{12104012-D5F5-4AA6-AB4E-D02ECE22BB66}" srcOrd="2" destOrd="0" parTransId="{8EC46AA0-7208-49FE-941C-C01499E31AA2}" sibTransId="{5CEA8B47-D0EE-4627-86EB-93B601D741C6}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6AFDFC7A-627F-4219-90B5-21DCF6D15272}" type="presOf" srcId="{12CB0E2C-4018-4DC8-B176-D56745D6D73A}" destId="{40166FA6-97D8-48E8-A872-176305E4C3FD}" srcOrd="0" destOrd="3" presId="urn:microsoft.com/office/officeart/2005/8/layout/hList1"/>
    <dgm:cxn modelId="{FEF5020A-544B-489F-A18E-073F8DDB0148}" type="presParOf" srcId="{7E6B3E83-12BE-46D6-845C-41CE7780CBE6}" destId="{1DD4EEE7-A6A8-4A1C-A3F8-EB1FEA88E082}" srcOrd="0" destOrd="0" presId="urn:microsoft.com/office/officeart/2005/8/layout/hList1"/>
    <dgm:cxn modelId="{166BD344-5516-4AAF-91F8-7572E01F1C53}" type="presParOf" srcId="{1DD4EEE7-A6A8-4A1C-A3F8-EB1FEA88E082}" destId="{EC507BC7-3534-4671-AD7F-692604DABF6D}" srcOrd="0" destOrd="0" presId="urn:microsoft.com/office/officeart/2005/8/layout/hList1"/>
    <dgm:cxn modelId="{C34D6D57-FC15-4900-9D75-362777491C7E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ART. 268.C DEL CÓDIGO PROCESAL PENAL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El juez, a solicitud del Ministerio Público, podrá dictar mandato de prisión preventiva, si atendiendo a los primeros recaudos sea posible determinar la concurrencia de los siguientes presupuestos: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BAAC092F-F98B-4E93-90AF-5857DACAFE49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c) Que el imputado, en razón a sus antecedentes y otras circunstancias del caso particular, permita colegir razonablemente que tratará de eludir la acción de la justicia (peligro de fuga) u obstaculizar la averiguación de la verdad (peligro de obstaculización).</a:t>
          </a:r>
          <a:endParaRPr lang="es-PE" dirty="0">
            <a:latin typeface="Book Antiqua" panose="02040602050305030304" pitchFamily="18" charset="0"/>
          </a:endParaRPr>
        </a:p>
      </dgm:t>
    </dgm:pt>
    <dgm:pt modelId="{B0DEA55B-0925-4894-B913-7EA3DADEEDD0}" type="parTrans" cxnId="{39346A7D-7DF8-44F5-99CD-4BA4125DC5F2}">
      <dgm:prSet/>
      <dgm:spPr/>
      <dgm:t>
        <a:bodyPr/>
        <a:lstStyle/>
        <a:p>
          <a:endParaRPr lang="es-PE"/>
        </a:p>
      </dgm:t>
    </dgm:pt>
    <dgm:pt modelId="{DA34DFE1-62B9-4216-BC3D-9D1D15CAFC44}" type="sibTrans" cxnId="{39346A7D-7DF8-44F5-99CD-4BA4125DC5F2}">
      <dgm:prSet/>
      <dgm:spPr/>
      <dgm:t>
        <a:bodyPr/>
        <a:lstStyle/>
        <a:p>
          <a:endParaRPr lang="es-PE"/>
        </a:p>
      </dgm:t>
    </dgm:pt>
    <dgm:pt modelId="{DC1B735B-6F81-47DA-8E32-753DCA6E78F3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(…)</a:t>
          </a:r>
          <a:endParaRPr lang="es-PE" dirty="0">
            <a:latin typeface="Book Antiqua" panose="02040602050305030304" pitchFamily="18" charset="0"/>
          </a:endParaRPr>
        </a:p>
      </dgm:t>
    </dgm:pt>
    <dgm:pt modelId="{6616CE03-389B-48D2-AD45-26997BBD3BAF}" type="parTrans" cxnId="{BBC0AE20-ABBE-4950-8B31-738404B990C9}">
      <dgm:prSet/>
      <dgm:spPr/>
      <dgm:t>
        <a:bodyPr/>
        <a:lstStyle/>
        <a:p>
          <a:endParaRPr lang="es-PE"/>
        </a:p>
      </dgm:t>
    </dgm:pt>
    <dgm:pt modelId="{5DEC3F40-98F6-4761-970B-2650B40BC283}" type="sibTrans" cxnId="{BBC0AE20-ABBE-4950-8B31-738404B990C9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9346A7D-7DF8-44F5-99CD-4BA4125DC5F2}" srcId="{2648DCE1-3139-4283-8D2B-0AA161665C87}" destId="{BAAC092F-F98B-4E93-90AF-5857DACAFE49}" srcOrd="2" destOrd="0" parTransId="{B0DEA55B-0925-4894-B913-7EA3DADEEDD0}" sibTransId="{DA34DFE1-62B9-4216-BC3D-9D1D15CAFC44}"/>
    <dgm:cxn modelId="{5BDD95DF-2472-450E-8BF4-E9459B4309E8}" type="presOf" srcId="{C073EA21-4BFB-4897-A10D-AA98CB8739A7}" destId="{40166FA6-97D8-48E8-A872-176305E4C3FD}" srcOrd="0" destOrd="0" presId="urn:microsoft.com/office/officeart/2005/8/layout/hList1"/>
    <dgm:cxn modelId="{BBC0AE20-ABBE-4950-8B31-738404B990C9}" srcId="{2648DCE1-3139-4283-8D2B-0AA161665C87}" destId="{DC1B735B-6F81-47DA-8E32-753DCA6E78F3}" srcOrd="1" destOrd="0" parTransId="{6616CE03-389B-48D2-AD45-26997BBD3BAF}" sibTransId="{5DEC3F40-98F6-4761-970B-2650B40BC283}"/>
    <dgm:cxn modelId="{C2B94F73-4737-4447-9177-643BFE3F73D5}" type="presOf" srcId="{DC1B735B-6F81-47DA-8E32-753DCA6E78F3}" destId="{40166FA6-97D8-48E8-A872-176305E4C3FD}" srcOrd="0" destOrd="1" presId="urn:microsoft.com/office/officeart/2005/8/layout/hList1"/>
    <dgm:cxn modelId="{FD8FA8AB-8D0A-48D0-B4EF-3B8C22BA5EB1}" type="presOf" srcId="{2648DCE1-3139-4283-8D2B-0AA161665C87}" destId="{EC507BC7-3534-4671-AD7F-692604DABF6D}" srcOrd="0" destOrd="0" presId="urn:microsoft.com/office/officeart/2005/8/layout/hList1"/>
    <dgm:cxn modelId="{2D467B2D-6E04-4CE0-B646-79CF68483FC3}" type="presOf" srcId="{A830CCF2-2363-4F5D-BA68-2DF58A491DCC}" destId="{7E6B3E83-12BE-46D6-845C-41CE7780CBE6}" srcOrd="0" destOrd="0" presId="urn:microsoft.com/office/officeart/2005/8/layout/hList1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0425F6C1-57B7-40D3-B5F2-8D36BABB6475}" type="presOf" srcId="{BAAC092F-F98B-4E93-90AF-5857DACAFE49}" destId="{40166FA6-97D8-48E8-A872-176305E4C3FD}" srcOrd="0" destOrd="2" presId="urn:microsoft.com/office/officeart/2005/8/layout/hList1"/>
    <dgm:cxn modelId="{503945CF-7779-4F7B-977C-8A7C289CEE2D}" type="presParOf" srcId="{7E6B3E83-12BE-46D6-845C-41CE7780CBE6}" destId="{1DD4EEE7-A6A8-4A1C-A3F8-EB1FEA88E082}" srcOrd="0" destOrd="0" presId="urn:microsoft.com/office/officeart/2005/8/layout/hList1"/>
    <dgm:cxn modelId="{DA75431E-21AA-4C7A-BCC8-3DD11EDAB7AD}" type="presParOf" srcId="{1DD4EEE7-A6A8-4A1C-A3F8-EB1FEA88E082}" destId="{EC507BC7-3534-4671-AD7F-692604DABF6D}" srcOrd="0" destOrd="0" presId="urn:microsoft.com/office/officeart/2005/8/layout/hList1"/>
    <dgm:cxn modelId="{DD5C01CC-D20D-4BFF-90A4-B3E76F275C73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ART. 269.1 DEL CÓDIGO PROCESAL PENAL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Para calificar el </a:t>
          </a:r>
          <a:r>
            <a:rPr lang="es-PE" b="1" dirty="0" smtClean="0">
              <a:latin typeface="Book Antiqua" panose="02040602050305030304" pitchFamily="18" charset="0"/>
            </a:rPr>
            <a:t>peligro de fuga</a:t>
          </a:r>
          <a:r>
            <a:rPr lang="es-PE" dirty="0" smtClean="0">
              <a:latin typeface="Book Antiqua" panose="02040602050305030304" pitchFamily="18" charset="0"/>
            </a:rPr>
            <a:t>, el juez tendrá en cuenta: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27716DEA-31C7-49A4-90B1-F3EFEBD60B1D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1. </a:t>
          </a:r>
          <a:r>
            <a:rPr lang="es-PE" dirty="0" smtClean="0">
              <a:latin typeface="Book Antiqua" panose="02040602050305030304" pitchFamily="18" charset="0"/>
            </a:rPr>
            <a:t>El arraigo en el país del imputado, determinado por el domicilio, residencia habitual, asiento de familia y de sus negocios o trabajo y las facilidades para abandonar definitivamente el país o permanecer oculto.</a:t>
          </a:r>
          <a:endParaRPr lang="es-PE" dirty="0">
            <a:latin typeface="Book Antiqua" panose="02040602050305030304" pitchFamily="18" charset="0"/>
          </a:endParaRPr>
        </a:p>
      </dgm:t>
    </dgm:pt>
    <dgm:pt modelId="{27FE384B-BDC2-4603-A354-9511A9F1B0B6}" type="parTrans" cxnId="{4B16F439-E193-4A9B-9C05-A003DE77ECCD}">
      <dgm:prSet/>
      <dgm:spPr/>
      <dgm:t>
        <a:bodyPr/>
        <a:lstStyle/>
        <a:p>
          <a:endParaRPr lang="es-PE"/>
        </a:p>
      </dgm:t>
    </dgm:pt>
    <dgm:pt modelId="{4E971FA9-BB2D-460F-B4B9-82425A8A2A9A}" type="sibTrans" cxnId="{4B16F439-E193-4A9B-9C05-A003DE77ECCD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3F019AB-E7AD-4F6E-B6C9-3A0BD4246B44}" type="presOf" srcId="{27716DEA-31C7-49A4-90B1-F3EFEBD60B1D}" destId="{40166FA6-97D8-48E8-A872-176305E4C3FD}" srcOrd="0" destOrd="1" presId="urn:microsoft.com/office/officeart/2005/8/layout/hList1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B45C8717-6616-45A2-9AF0-16800AABBD79}" type="presOf" srcId="{A830CCF2-2363-4F5D-BA68-2DF58A491DCC}" destId="{7E6B3E83-12BE-46D6-845C-41CE7780CBE6}" srcOrd="0" destOrd="0" presId="urn:microsoft.com/office/officeart/2005/8/layout/hList1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B5313771-2BB3-4C9D-BDA4-305541631E52}" type="presOf" srcId="{C073EA21-4BFB-4897-A10D-AA98CB8739A7}" destId="{40166FA6-97D8-48E8-A872-176305E4C3FD}" srcOrd="0" destOrd="0" presId="urn:microsoft.com/office/officeart/2005/8/layout/hList1"/>
    <dgm:cxn modelId="{4B16F439-E193-4A9B-9C05-A003DE77ECCD}" srcId="{2648DCE1-3139-4283-8D2B-0AA161665C87}" destId="{27716DEA-31C7-49A4-90B1-F3EFEBD60B1D}" srcOrd="1" destOrd="0" parTransId="{27FE384B-BDC2-4603-A354-9511A9F1B0B6}" sibTransId="{4E971FA9-BB2D-460F-B4B9-82425A8A2A9A}"/>
    <dgm:cxn modelId="{67595BDD-DC83-47CD-82B0-A3CA1FFBD644}" type="presOf" srcId="{2648DCE1-3139-4283-8D2B-0AA161665C87}" destId="{EC507BC7-3534-4671-AD7F-692604DABF6D}" srcOrd="0" destOrd="0" presId="urn:microsoft.com/office/officeart/2005/8/layout/hList1"/>
    <dgm:cxn modelId="{59724071-3FB3-4C5E-9768-4475A2BED79E}" type="presParOf" srcId="{7E6B3E83-12BE-46D6-845C-41CE7780CBE6}" destId="{1DD4EEE7-A6A8-4A1C-A3F8-EB1FEA88E082}" srcOrd="0" destOrd="0" presId="urn:microsoft.com/office/officeart/2005/8/layout/hList1"/>
    <dgm:cxn modelId="{DCD1B652-59FD-465E-8F64-08B86ACBEA5C}" type="presParOf" srcId="{1DD4EEE7-A6A8-4A1C-A3F8-EB1FEA88E082}" destId="{EC507BC7-3534-4671-AD7F-692604DABF6D}" srcOrd="0" destOrd="0" presId="urn:microsoft.com/office/officeart/2005/8/layout/hList1"/>
    <dgm:cxn modelId="{F381F2BE-795A-4E9A-A4F2-3233EC8BB5D3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ART. 269 DEL CÓDIGO PROCESAL PENAL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2) </a:t>
          </a:r>
          <a:r>
            <a:rPr lang="es-PE" dirty="0" smtClean="0">
              <a:latin typeface="Book Antiqua" panose="02040602050305030304" pitchFamily="18" charset="0"/>
            </a:rPr>
            <a:t>La gravedad de la pena que se espera como resultado del procedimiento.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A56AA9C6-D633-484E-A733-86876CD19FA6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3) </a:t>
          </a:r>
          <a:r>
            <a:rPr lang="es-PE" dirty="0" smtClean="0">
              <a:latin typeface="Book Antiqua" panose="02040602050305030304" pitchFamily="18" charset="0"/>
            </a:rPr>
            <a:t>La magnitud del daño causado y la ausencia de una actitud voluntaria del imputado para repararlo.</a:t>
          </a:r>
          <a:endParaRPr lang="es-PE" dirty="0">
            <a:latin typeface="Book Antiqua" panose="02040602050305030304" pitchFamily="18" charset="0"/>
          </a:endParaRPr>
        </a:p>
      </dgm:t>
    </dgm:pt>
    <dgm:pt modelId="{CDDF1CE5-60F4-4981-A295-46A34619CB73}" type="parTrans" cxnId="{C7A2B94E-4F35-4CDC-83FB-71E605E8E428}">
      <dgm:prSet/>
      <dgm:spPr/>
      <dgm:t>
        <a:bodyPr/>
        <a:lstStyle/>
        <a:p>
          <a:endParaRPr lang="es-PE"/>
        </a:p>
      </dgm:t>
    </dgm:pt>
    <dgm:pt modelId="{73ED0D73-5B08-4FE6-9205-44B1F8CC59D0}" type="sibTrans" cxnId="{C7A2B94E-4F35-4CDC-83FB-71E605E8E428}">
      <dgm:prSet/>
      <dgm:spPr/>
      <dgm:t>
        <a:bodyPr/>
        <a:lstStyle/>
        <a:p>
          <a:endParaRPr lang="es-PE"/>
        </a:p>
      </dgm:t>
    </dgm:pt>
    <dgm:pt modelId="{56811331-82ED-408D-9A39-8B1438C98673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4) </a:t>
          </a:r>
          <a:r>
            <a:rPr lang="es-PE" dirty="0" smtClean="0">
              <a:latin typeface="Book Antiqua" panose="02040602050305030304" pitchFamily="18" charset="0"/>
            </a:rPr>
            <a:t>El comportamiento del imputado durante el procedimiento anterior o en otro procedimiento anterior, en la medida que indique su voluntad de someterse a la persecución penal.</a:t>
          </a:r>
          <a:endParaRPr lang="es-PE" dirty="0">
            <a:latin typeface="Book Antiqua" panose="02040602050305030304" pitchFamily="18" charset="0"/>
          </a:endParaRPr>
        </a:p>
      </dgm:t>
    </dgm:pt>
    <dgm:pt modelId="{0B12B41B-BFEE-48FF-BE62-A85577AE4C5A}" type="parTrans" cxnId="{5A3AA8A8-1A4C-4997-860D-F5D88AEA65D9}">
      <dgm:prSet/>
      <dgm:spPr/>
      <dgm:t>
        <a:bodyPr/>
        <a:lstStyle/>
        <a:p>
          <a:endParaRPr lang="es-PE"/>
        </a:p>
      </dgm:t>
    </dgm:pt>
    <dgm:pt modelId="{C5E9B22D-67C3-4BDF-8786-92A42E1DCA03}" type="sibTrans" cxnId="{5A3AA8A8-1A4C-4997-860D-F5D88AEA65D9}">
      <dgm:prSet/>
      <dgm:spPr/>
      <dgm:t>
        <a:bodyPr/>
        <a:lstStyle/>
        <a:p>
          <a:endParaRPr lang="es-PE"/>
        </a:p>
      </dgm:t>
    </dgm:pt>
    <dgm:pt modelId="{4739E389-F4CF-4A93-B33D-4CD1D340CD47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5)</a:t>
          </a:r>
          <a:r>
            <a:rPr lang="es-PE" dirty="0" smtClean="0">
              <a:latin typeface="Book Antiqua" panose="02040602050305030304" pitchFamily="18" charset="0"/>
            </a:rPr>
            <a:t> La pertenencia del imputado a una organización criminal o su reintegración a las mismas </a:t>
          </a:r>
          <a:r>
            <a:rPr lang="es-PE" b="1" i="1" dirty="0" smtClean="0">
              <a:latin typeface="Book Antiqua" panose="02040602050305030304" pitchFamily="18" charset="0"/>
            </a:rPr>
            <a:t>(Casación 1640-2019/Nacional)</a:t>
          </a:r>
          <a:r>
            <a:rPr lang="es-PE" b="1" dirty="0" smtClean="0">
              <a:latin typeface="Book Antiqua" panose="02040602050305030304" pitchFamily="18" charset="0"/>
            </a:rPr>
            <a:t>. </a:t>
          </a:r>
          <a:r>
            <a:rPr lang="es-PE" b="1" dirty="0" smtClean="0">
              <a:latin typeface="Book Antiqua" panose="02040602050305030304" pitchFamily="18" charset="0"/>
              <a:sym typeface="Wingdings" panose="05000000000000000000" pitchFamily="2" charset="2"/>
            </a:rPr>
            <a:t></a:t>
          </a:r>
          <a:endParaRPr lang="es-PE" b="1" dirty="0">
            <a:latin typeface="Book Antiqua" panose="02040602050305030304" pitchFamily="18" charset="0"/>
          </a:endParaRPr>
        </a:p>
      </dgm:t>
    </dgm:pt>
    <dgm:pt modelId="{72F11BF5-F50F-4D5E-8396-CED83E8FCA26}" type="parTrans" cxnId="{F0F62960-6377-455B-A014-95E241E15075}">
      <dgm:prSet/>
      <dgm:spPr/>
      <dgm:t>
        <a:bodyPr/>
        <a:lstStyle/>
        <a:p>
          <a:endParaRPr lang="es-PE"/>
        </a:p>
      </dgm:t>
    </dgm:pt>
    <dgm:pt modelId="{C49A4BFA-3799-4E1C-A838-B7249CBDF753}" type="sibTrans" cxnId="{F0F62960-6377-455B-A014-95E241E15075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08D1696-EC22-4B74-AA00-E633698C608D}" type="presOf" srcId="{56811331-82ED-408D-9A39-8B1438C98673}" destId="{40166FA6-97D8-48E8-A872-176305E4C3FD}" srcOrd="0" destOrd="2" presId="urn:microsoft.com/office/officeart/2005/8/layout/hList1"/>
    <dgm:cxn modelId="{E36B5F2F-B124-4C8B-B7E7-163612CC6578}" type="presOf" srcId="{A56AA9C6-D633-484E-A733-86876CD19FA6}" destId="{40166FA6-97D8-48E8-A872-176305E4C3FD}" srcOrd="0" destOrd="1" presId="urn:microsoft.com/office/officeart/2005/8/layout/hList1"/>
    <dgm:cxn modelId="{F0FBC8C0-B011-468B-AE5E-FFC47892D38E}" type="presOf" srcId="{A830CCF2-2363-4F5D-BA68-2DF58A491DCC}" destId="{7E6B3E83-12BE-46D6-845C-41CE7780CBE6}" srcOrd="0" destOrd="0" presId="urn:microsoft.com/office/officeart/2005/8/layout/hList1"/>
    <dgm:cxn modelId="{84C1CFF7-D0AF-42DF-A65C-08216D7A0BD8}" type="presOf" srcId="{C073EA21-4BFB-4897-A10D-AA98CB8739A7}" destId="{40166FA6-97D8-48E8-A872-176305E4C3FD}" srcOrd="0" destOrd="0" presId="urn:microsoft.com/office/officeart/2005/8/layout/hList1"/>
    <dgm:cxn modelId="{B0E19B33-C3E7-4E8B-8DBB-7ACBE4129868}" type="presOf" srcId="{2648DCE1-3139-4283-8D2B-0AA161665C87}" destId="{EC507BC7-3534-4671-AD7F-692604DABF6D}" srcOrd="0" destOrd="0" presId="urn:microsoft.com/office/officeart/2005/8/layout/hList1"/>
    <dgm:cxn modelId="{705B370D-A396-4427-A79C-9B5C4AFF6EB7}" type="presOf" srcId="{4739E389-F4CF-4A93-B33D-4CD1D340CD47}" destId="{40166FA6-97D8-48E8-A872-176305E4C3FD}" srcOrd="0" destOrd="3" presId="urn:microsoft.com/office/officeart/2005/8/layout/hList1"/>
    <dgm:cxn modelId="{C7A2B94E-4F35-4CDC-83FB-71E605E8E428}" srcId="{2648DCE1-3139-4283-8D2B-0AA161665C87}" destId="{A56AA9C6-D633-484E-A733-86876CD19FA6}" srcOrd="1" destOrd="0" parTransId="{CDDF1CE5-60F4-4981-A295-46A34619CB73}" sibTransId="{73ED0D73-5B08-4FE6-9205-44B1F8CC59D0}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F0F62960-6377-455B-A014-95E241E15075}" srcId="{2648DCE1-3139-4283-8D2B-0AA161665C87}" destId="{4739E389-F4CF-4A93-B33D-4CD1D340CD47}" srcOrd="3" destOrd="0" parTransId="{72F11BF5-F50F-4D5E-8396-CED83E8FCA26}" sibTransId="{C49A4BFA-3799-4E1C-A838-B7249CBDF753}"/>
    <dgm:cxn modelId="{5A3AA8A8-1A4C-4997-860D-F5D88AEA65D9}" srcId="{2648DCE1-3139-4283-8D2B-0AA161665C87}" destId="{56811331-82ED-408D-9A39-8B1438C98673}" srcOrd="2" destOrd="0" parTransId="{0B12B41B-BFEE-48FF-BE62-A85577AE4C5A}" sibTransId="{C5E9B22D-67C3-4BDF-8786-92A42E1DCA03}"/>
    <dgm:cxn modelId="{23BC5B1E-6A08-4961-B77D-1BAF08221B51}" type="presParOf" srcId="{7E6B3E83-12BE-46D6-845C-41CE7780CBE6}" destId="{1DD4EEE7-A6A8-4A1C-A3F8-EB1FEA88E082}" srcOrd="0" destOrd="0" presId="urn:microsoft.com/office/officeart/2005/8/layout/hList1"/>
    <dgm:cxn modelId="{2A0C2036-2D46-450D-862D-1D8388D73C2A}" type="presParOf" srcId="{1DD4EEE7-A6A8-4A1C-A3F8-EB1FEA88E082}" destId="{EC507BC7-3534-4671-AD7F-692604DABF6D}" srcOrd="0" destOrd="0" presId="urn:microsoft.com/office/officeart/2005/8/layout/hList1"/>
    <dgm:cxn modelId="{0DB4D2D6-1D76-42A8-B59F-99735818174B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30CCF2-2363-4F5D-BA68-2DF58A491DCC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2648DCE1-3139-4283-8D2B-0AA161665C87}">
      <dgm:prSet phldrT="[Texto]" custT="1"/>
      <dgm:spPr/>
      <dgm:t>
        <a:bodyPr/>
        <a:lstStyle/>
        <a:p>
          <a:pPr algn="l"/>
          <a:r>
            <a:rPr lang="es-PE" sz="2800" b="1" dirty="0" smtClean="0">
              <a:latin typeface="Book Antiqua" panose="02040602050305030304" pitchFamily="18" charset="0"/>
            </a:rPr>
            <a:t>ART. 270 DEL CÓDIGO PROCESAL PENAL</a:t>
          </a:r>
          <a:endParaRPr lang="es-PE" sz="2800" b="1" dirty="0">
            <a:latin typeface="Book Antiqua" panose="02040602050305030304" pitchFamily="18" charset="0"/>
          </a:endParaRPr>
        </a:p>
      </dgm:t>
    </dgm:pt>
    <dgm:pt modelId="{56C6CD9E-5B38-4F10-8EB0-A26935509C4E}" type="parTrans" cxnId="{5AB42F69-B400-4A5D-A3C2-CDEDE5FF2F33}">
      <dgm:prSet/>
      <dgm:spPr/>
      <dgm:t>
        <a:bodyPr/>
        <a:lstStyle/>
        <a:p>
          <a:endParaRPr lang="es-PE"/>
        </a:p>
      </dgm:t>
    </dgm:pt>
    <dgm:pt modelId="{98AECAEB-63F0-4BCB-94EC-3A065ED110C1}" type="sibTrans" cxnId="{5AB42F69-B400-4A5D-A3C2-CDEDE5FF2F33}">
      <dgm:prSet/>
      <dgm:spPr/>
      <dgm:t>
        <a:bodyPr/>
        <a:lstStyle/>
        <a:p>
          <a:endParaRPr lang="es-PE"/>
        </a:p>
      </dgm:t>
    </dgm:pt>
    <dgm:pt modelId="{C073EA21-4BFB-4897-A10D-AA98CB8739A7}">
      <dgm:prSet phldrT="[Texto]"/>
      <dgm:spPr/>
      <dgm:t>
        <a:bodyPr/>
        <a:lstStyle/>
        <a:p>
          <a:pPr algn="just"/>
          <a:r>
            <a:rPr lang="es-PE" dirty="0" smtClean="0">
              <a:latin typeface="Book Antiqua" panose="02040602050305030304" pitchFamily="18" charset="0"/>
            </a:rPr>
            <a:t>Para calificar el </a:t>
          </a:r>
          <a:r>
            <a:rPr lang="es-PE" b="1" dirty="0" smtClean="0">
              <a:latin typeface="Book Antiqua" panose="02040602050305030304" pitchFamily="18" charset="0"/>
            </a:rPr>
            <a:t>peligro de obstaculización</a:t>
          </a:r>
          <a:r>
            <a:rPr lang="es-PE" dirty="0" smtClean="0">
              <a:latin typeface="Book Antiqua" panose="02040602050305030304" pitchFamily="18" charset="0"/>
            </a:rPr>
            <a:t> se tendrá en cuenta el riesgo razonable de que el imputado:</a:t>
          </a:r>
          <a:endParaRPr lang="es-PE" dirty="0">
            <a:latin typeface="Book Antiqua" panose="02040602050305030304" pitchFamily="18" charset="0"/>
          </a:endParaRPr>
        </a:p>
      </dgm:t>
    </dgm:pt>
    <dgm:pt modelId="{F2C45CB0-9491-4214-9D4F-A4A869DB92D6}" type="parTrans" cxnId="{CD5CF871-0F7B-4011-8340-8D52BAFDC792}">
      <dgm:prSet/>
      <dgm:spPr/>
      <dgm:t>
        <a:bodyPr/>
        <a:lstStyle/>
        <a:p>
          <a:endParaRPr lang="es-PE"/>
        </a:p>
      </dgm:t>
    </dgm:pt>
    <dgm:pt modelId="{9E889776-FECD-4A01-A192-B732BB728999}" type="sibTrans" cxnId="{CD5CF871-0F7B-4011-8340-8D52BAFDC792}">
      <dgm:prSet/>
      <dgm:spPr/>
      <dgm:t>
        <a:bodyPr/>
        <a:lstStyle/>
        <a:p>
          <a:endParaRPr lang="es-PE"/>
        </a:p>
      </dgm:t>
    </dgm:pt>
    <dgm:pt modelId="{27716DEA-31C7-49A4-90B1-F3EFEBD60B1D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1) </a:t>
          </a:r>
          <a:r>
            <a:rPr lang="es-PE" dirty="0" smtClean="0">
              <a:latin typeface="Book Antiqua" panose="02040602050305030304" pitchFamily="18" charset="0"/>
            </a:rPr>
            <a:t>Destruirá, modificará, ocultará, suprimirá o falsificará elementos de prueba.</a:t>
          </a:r>
          <a:endParaRPr lang="es-PE" dirty="0">
            <a:latin typeface="Book Antiqua" panose="02040602050305030304" pitchFamily="18" charset="0"/>
          </a:endParaRPr>
        </a:p>
      </dgm:t>
    </dgm:pt>
    <dgm:pt modelId="{27FE384B-BDC2-4603-A354-9511A9F1B0B6}" type="parTrans" cxnId="{4B16F439-E193-4A9B-9C05-A003DE77ECCD}">
      <dgm:prSet/>
      <dgm:spPr/>
      <dgm:t>
        <a:bodyPr/>
        <a:lstStyle/>
        <a:p>
          <a:endParaRPr lang="es-PE"/>
        </a:p>
      </dgm:t>
    </dgm:pt>
    <dgm:pt modelId="{4E971FA9-BB2D-460F-B4B9-82425A8A2A9A}" type="sibTrans" cxnId="{4B16F439-E193-4A9B-9C05-A003DE77ECCD}">
      <dgm:prSet/>
      <dgm:spPr/>
      <dgm:t>
        <a:bodyPr/>
        <a:lstStyle/>
        <a:p>
          <a:endParaRPr lang="es-PE"/>
        </a:p>
      </dgm:t>
    </dgm:pt>
    <dgm:pt modelId="{1B938BF3-1D6A-4D52-8ACD-D333BAEDE956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2)  </a:t>
          </a:r>
          <a:r>
            <a:rPr lang="es-PE" dirty="0" smtClean="0">
              <a:latin typeface="Book Antiqua" panose="02040602050305030304" pitchFamily="18" charset="0"/>
            </a:rPr>
            <a:t>Influirá para que coimputados, testigos o peritos informen falsamente o se comporten de manera desleal o reticente.</a:t>
          </a:r>
          <a:endParaRPr lang="es-PE" dirty="0">
            <a:latin typeface="Book Antiqua" panose="02040602050305030304" pitchFamily="18" charset="0"/>
          </a:endParaRPr>
        </a:p>
      </dgm:t>
    </dgm:pt>
    <dgm:pt modelId="{8849BEBA-F3C6-4CA0-8AC1-52B9617E57B8}" type="parTrans" cxnId="{9894F216-58D7-4ADA-B8DA-E3C545C6D7EF}">
      <dgm:prSet/>
      <dgm:spPr/>
      <dgm:t>
        <a:bodyPr/>
        <a:lstStyle/>
        <a:p>
          <a:endParaRPr lang="es-PE"/>
        </a:p>
      </dgm:t>
    </dgm:pt>
    <dgm:pt modelId="{57383153-CBE6-4805-A2B0-A72DA815BCFE}" type="sibTrans" cxnId="{9894F216-58D7-4ADA-B8DA-E3C545C6D7EF}">
      <dgm:prSet/>
      <dgm:spPr/>
      <dgm:t>
        <a:bodyPr/>
        <a:lstStyle/>
        <a:p>
          <a:endParaRPr lang="es-PE"/>
        </a:p>
      </dgm:t>
    </dgm:pt>
    <dgm:pt modelId="{7A042C10-6421-47A5-893E-CE92682C290C}">
      <dgm:prSet phldrT="[Texto]"/>
      <dgm:spPr/>
      <dgm:t>
        <a:bodyPr/>
        <a:lstStyle/>
        <a:p>
          <a:pPr algn="just"/>
          <a:r>
            <a:rPr lang="es-PE" b="1" dirty="0" smtClean="0">
              <a:latin typeface="Book Antiqua" panose="02040602050305030304" pitchFamily="18" charset="0"/>
            </a:rPr>
            <a:t>3)  </a:t>
          </a:r>
          <a:r>
            <a:rPr lang="es-PE" dirty="0" smtClean="0">
              <a:latin typeface="Book Antiqua" panose="02040602050305030304" pitchFamily="18" charset="0"/>
            </a:rPr>
            <a:t>Inducirá a otros a realizar tales comportamientos.</a:t>
          </a:r>
          <a:endParaRPr lang="es-PE" dirty="0">
            <a:latin typeface="Book Antiqua" panose="02040602050305030304" pitchFamily="18" charset="0"/>
          </a:endParaRPr>
        </a:p>
      </dgm:t>
    </dgm:pt>
    <dgm:pt modelId="{6D085C07-B635-408C-B2DD-1AD666CFB0D6}" type="parTrans" cxnId="{297A9C8D-3F46-4D28-8C80-777256EBD083}">
      <dgm:prSet/>
      <dgm:spPr/>
      <dgm:t>
        <a:bodyPr/>
        <a:lstStyle/>
        <a:p>
          <a:endParaRPr lang="es-PE"/>
        </a:p>
      </dgm:t>
    </dgm:pt>
    <dgm:pt modelId="{42B76024-A22E-431D-98FB-C5116BE421C2}" type="sibTrans" cxnId="{297A9C8D-3F46-4D28-8C80-777256EBD083}">
      <dgm:prSet/>
      <dgm:spPr/>
      <dgm:t>
        <a:bodyPr/>
        <a:lstStyle/>
        <a:p>
          <a:endParaRPr lang="es-PE"/>
        </a:p>
      </dgm:t>
    </dgm:pt>
    <dgm:pt modelId="{7E6B3E83-12BE-46D6-845C-41CE7780CBE6}" type="pres">
      <dgm:prSet presAssocID="{A830CCF2-2363-4F5D-BA68-2DF58A491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DD4EEE7-A6A8-4A1C-A3F8-EB1FEA88E082}" type="pres">
      <dgm:prSet presAssocID="{2648DCE1-3139-4283-8D2B-0AA161665C87}" presName="composite" presStyleCnt="0"/>
      <dgm:spPr/>
    </dgm:pt>
    <dgm:pt modelId="{EC507BC7-3534-4671-AD7F-692604DABF6D}" type="pres">
      <dgm:prSet presAssocID="{2648DCE1-3139-4283-8D2B-0AA161665C8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66FA6-97D8-48E8-A872-176305E4C3FD}" type="pres">
      <dgm:prSet presAssocID="{2648DCE1-3139-4283-8D2B-0AA161665C8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8D100D4-FC51-432E-A92C-8C9080B0523B}" type="presOf" srcId="{1B938BF3-1D6A-4D52-8ACD-D333BAEDE956}" destId="{40166FA6-97D8-48E8-A872-176305E4C3FD}" srcOrd="0" destOrd="2" presId="urn:microsoft.com/office/officeart/2005/8/layout/hList1"/>
    <dgm:cxn modelId="{13287C93-3649-4E6F-87A8-ECD0960FCD8C}" type="presOf" srcId="{7A042C10-6421-47A5-893E-CE92682C290C}" destId="{40166FA6-97D8-48E8-A872-176305E4C3FD}" srcOrd="0" destOrd="3" presId="urn:microsoft.com/office/officeart/2005/8/layout/hList1"/>
    <dgm:cxn modelId="{E46730DA-8614-4783-A254-585B950BCFD3}" type="presOf" srcId="{2648DCE1-3139-4283-8D2B-0AA161665C87}" destId="{EC507BC7-3534-4671-AD7F-692604DABF6D}" srcOrd="0" destOrd="0" presId="urn:microsoft.com/office/officeart/2005/8/layout/hList1"/>
    <dgm:cxn modelId="{297A9C8D-3F46-4D28-8C80-777256EBD083}" srcId="{2648DCE1-3139-4283-8D2B-0AA161665C87}" destId="{7A042C10-6421-47A5-893E-CE92682C290C}" srcOrd="3" destOrd="0" parTransId="{6D085C07-B635-408C-B2DD-1AD666CFB0D6}" sibTransId="{42B76024-A22E-431D-98FB-C5116BE421C2}"/>
    <dgm:cxn modelId="{9894F216-58D7-4ADA-B8DA-E3C545C6D7EF}" srcId="{2648DCE1-3139-4283-8D2B-0AA161665C87}" destId="{1B938BF3-1D6A-4D52-8ACD-D333BAEDE956}" srcOrd="2" destOrd="0" parTransId="{8849BEBA-F3C6-4CA0-8AC1-52B9617E57B8}" sibTransId="{57383153-CBE6-4805-A2B0-A72DA815BCFE}"/>
    <dgm:cxn modelId="{5DAC8698-A371-4280-8657-66429E442F56}" type="presOf" srcId="{C073EA21-4BFB-4897-A10D-AA98CB8739A7}" destId="{40166FA6-97D8-48E8-A872-176305E4C3FD}" srcOrd="0" destOrd="0" presId="urn:microsoft.com/office/officeart/2005/8/layout/hList1"/>
    <dgm:cxn modelId="{4B16F439-E193-4A9B-9C05-A003DE77ECCD}" srcId="{2648DCE1-3139-4283-8D2B-0AA161665C87}" destId="{27716DEA-31C7-49A4-90B1-F3EFEBD60B1D}" srcOrd="1" destOrd="0" parTransId="{27FE384B-BDC2-4603-A354-9511A9F1B0B6}" sibTransId="{4E971FA9-BB2D-460F-B4B9-82425A8A2A9A}"/>
    <dgm:cxn modelId="{D8BCB75B-D6AA-42B4-8C55-D6D308D96C4A}" type="presOf" srcId="{27716DEA-31C7-49A4-90B1-F3EFEBD60B1D}" destId="{40166FA6-97D8-48E8-A872-176305E4C3FD}" srcOrd="0" destOrd="1" presId="urn:microsoft.com/office/officeart/2005/8/layout/hList1"/>
    <dgm:cxn modelId="{5AB42F69-B400-4A5D-A3C2-CDEDE5FF2F33}" srcId="{A830CCF2-2363-4F5D-BA68-2DF58A491DCC}" destId="{2648DCE1-3139-4283-8D2B-0AA161665C87}" srcOrd="0" destOrd="0" parTransId="{56C6CD9E-5B38-4F10-8EB0-A26935509C4E}" sibTransId="{98AECAEB-63F0-4BCB-94EC-3A065ED110C1}"/>
    <dgm:cxn modelId="{CD5CF871-0F7B-4011-8340-8D52BAFDC792}" srcId="{2648DCE1-3139-4283-8D2B-0AA161665C87}" destId="{C073EA21-4BFB-4897-A10D-AA98CB8739A7}" srcOrd="0" destOrd="0" parTransId="{F2C45CB0-9491-4214-9D4F-A4A869DB92D6}" sibTransId="{9E889776-FECD-4A01-A192-B732BB728999}"/>
    <dgm:cxn modelId="{23B07FAA-9D02-443D-9347-62B756EE7926}" type="presOf" srcId="{A830CCF2-2363-4F5D-BA68-2DF58A491DCC}" destId="{7E6B3E83-12BE-46D6-845C-41CE7780CBE6}" srcOrd="0" destOrd="0" presId="urn:microsoft.com/office/officeart/2005/8/layout/hList1"/>
    <dgm:cxn modelId="{E1BE1650-A64B-4B87-9A15-9C8403D5BE76}" type="presParOf" srcId="{7E6B3E83-12BE-46D6-845C-41CE7780CBE6}" destId="{1DD4EEE7-A6A8-4A1C-A3F8-EB1FEA88E082}" srcOrd="0" destOrd="0" presId="urn:microsoft.com/office/officeart/2005/8/layout/hList1"/>
    <dgm:cxn modelId="{687E875E-012B-443B-99D0-CBCF984E1B2D}" type="presParOf" srcId="{1DD4EEE7-A6A8-4A1C-A3F8-EB1FEA88E082}" destId="{EC507BC7-3534-4671-AD7F-692604DABF6D}" srcOrd="0" destOrd="0" presId="urn:microsoft.com/office/officeart/2005/8/layout/hList1"/>
    <dgm:cxn modelId="{BE9DC902-A285-45BA-AB07-3D1815210A02}" type="presParOf" srcId="{1DD4EEE7-A6A8-4A1C-A3F8-EB1FEA88E082}" destId="{40166FA6-97D8-48E8-A872-176305E4C3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40" y="431011"/>
          <a:ext cx="3897496" cy="806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NORMATIVOS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40" y="431011"/>
        <a:ext cx="3897496" cy="806400"/>
      </dsp:txXfrm>
    </dsp:sp>
    <dsp:sp modelId="{40166FA6-97D8-48E8-A872-176305E4C3FD}">
      <dsp:nvSpPr>
        <dsp:cNvPr id="0" name=""/>
        <dsp:cNvSpPr/>
      </dsp:nvSpPr>
      <dsp:spPr>
        <a:xfrm>
          <a:off x="40" y="1237411"/>
          <a:ext cx="3897496" cy="26696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Prueba suficiente.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Prognosis de pena.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Peligro procesal.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¿Legítima defensa?</a:t>
          </a:r>
          <a:endParaRPr lang="es-PE" sz="2800" kern="1200" dirty="0">
            <a:latin typeface="Book Antiqua" panose="02040602050305030304" pitchFamily="18" charset="0"/>
          </a:endParaRPr>
        </a:p>
      </dsp:txBody>
      <dsp:txXfrm>
        <a:off x="40" y="1237411"/>
        <a:ext cx="3897496" cy="2669684"/>
      </dsp:txXfrm>
    </dsp:sp>
    <dsp:sp modelId="{A37C677B-506B-4601-A551-1E8F8C5BDFAA}">
      <dsp:nvSpPr>
        <dsp:cNvPr id="0" name=""/>
        <dsp:cNvSpPr/>
      </dsp:nvSpPr>
      <dsp:spPr>
        <a:xfrm>
          <a:off x="4443187" y="431011"/>
          <a:ext cx="3897496" cy="806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JURISPRUDENCIAL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4443187" y="431011"/>
        <a:ext cx="3897496" cy="806400"/>
      </dsp:txXfrm>
    </dsp:sp>
    <dsp:sp modelId="{B6CD500F-6D66-43C5-95DE-AC08A07932AA}">
      <dsp:nvSpPr>
        <dsp:cNvPr id="0" name=""/>
        <dsp:cNvSpPr/>
      </dsp:nvSpPr>
      <dsp:spPr>
        <a:xfrm>
          <a:off x="4443187" y="1237411"/>
          <a:ext cx="3897496" cy="266968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Prueba suficiente.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Prognosis de pena.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Peligro procesal.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Proporcionalidad.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¿Plazo?</a:t>
          </a:r>
          <a:endParaRPr lang="es-PE" sz="2800" kern="1200" dirty="0">
            <a:latin typeface="Book Antiqua" panose="02040602050305030304" pitchFamily="18" charset="0"/>
          </a:endParaRPr>
        </a:p>
      </dsp:txBody>
      <dsp:txXfrm>
        <a:off x="4443187" y="1237411"/>
        <a:ext cx="3897496" cy="2669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105848"/>
          <a:ext cx="10440988" cy="8928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CUESTIONES RELEVANTES.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105848"/>
        <a:ext cx="10440988" cy="892800"/>
      </dsp:txXfrm>
    </dsp:sp>
    <dsp:sp modelId="{40166FA6-97D8-48E8-A872-176305E4C3FD}">
      <dsp:nvSpPr>
        <dsp:cNvPr id="0" name=""/>
        <dsp:cNvSpPr/>
      </dsp:nvSpPr>
      <dsp:spPr>
        <a:xfrm>
          <a:off x="0" y="998648"/>
          <a:ext cx="10440988" cy="32336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kern="1200" dirty="0" smtClean="0">
              <a:latin typeface="Book Antiqua" panose="02040602050305030304" pitchFamily="18" charset="0"/>
            </a:rPr>
            <a:t>¿Realmente es un presupuesto?</a:t>
          </a:r>
          <a:endParaRPr lang="es-PE" sz="3100" kern="1200" dirty="0">
            <a:latin typeface="Book Antiqua" panose="02040602050305030304" pitchFamily="18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kern="1200" dirty="0" smtClean="0">
              <a:latin typeface="Book Antiqua" panose="02040602050305030304" pitchFamily="18" charset="0"/>
            </a:rPr>
            <a:t>Justificación de las solicitudes por el plazo máximo. Se debe precisar las diligencias a realizarse y su extensión.</a:t>
          </a:r>
          <a:endParaRPr lang="es-PE" sz="3100" kern="1200" dirty="0">
            <a:latin typeface="Book Antiqua" panose="02040602050305030304" pitchFamily="18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kern="1200" dirty="0" smtClean="0">
              <a:latin typeface="Book Antiqua" panose="02040602050305030304" pitchFamily="18" charset="0"/>
            </a:rPr>
            <a:t>¿Las dificultades logísticas o burocráticas del Estado justifican un aumento en el plazo? </a:t>
          </a:r>
          <a:r>
            <a:rPr lang="es-PE" sz="3100" i="1" kern="1200" dirty="0" smtClean="0">
              <a:latin typeface="Book Antiqua" panose="02040602050305030304" pitchFamily="18" charset="0"/>
            </a:rPr>
            <a:t>El imputado no debe cargar con esas dificultades.</a:t>
          </a:r>
          <a:endParaRPr lang="es-PE" sz="3100" i="1" kern="1200" dirty="0">
            <a:latin typeface="Book Antiqua" panose="02040602050305030304" pitchFamily="18" charset="0"/>
          </a:endParaRPr>
        </a:p>
      </dsp:txBody>
      <dsp:txXfrm>
        <a:off x="0" y="998648"/>
        <a:ext cx="10440988" cy="32336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10461"/>
          <a:ext cx="11236036" cy="979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ALGUNAS RECOMENDACIONES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10461"/>
        <a:ext cx="11236036" cy="979200"/>
      </dsp:txXfrm>
    </dsp:sp>
    <dsp:sp modelId="{40166FA6-97D8-48E8-A872-176305E4C3FD}">
      <dsp:nvSpPr>
        <dsp:cNvPr id="0" name=""/>
        <dsp:cNvSpPr/>
      </dsp:nvSpPr>
      <dsp:spPr>
        <a:xfrm>
          <a:off x="0" y="989661"/>
          <a:ext cx="11236036" cy="4293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400" kern="1200" dirty="0" smtClean="0">
              <a:latin typeface="Book Antiqua" panose="02040602050305030304" pitchFamily="18" charset="0"/>
            </a:rPr>
            <a:t>En Inv. Preliminar: </a:t>
          </a:r>
          <a:r>
            <a:rPr lang="es-PE" sz="3400" b="1" kern="1200" dirty="0" smtClean="0">
              <a:latin typeface="Book Antiqua" panose="02040602050305030304" pitchFamily="18" charset="0"/>
            </a:rPr>
            <a:t>adelantarse</a:t>
          </a:r>
          <a:r>
            <a:rPr lang="es-PE" sz="3400" kern="1200" dirty="0" smtClean="0">
              <a:latin typeface="Book Antiqua" panose="02040602050305030304" pitchFamily="18" charset="0"/>
            </a:rPr>
            <a:t> al fiscal </a:t>
          </a:r>
          <a:endParaRPr lang="es-PE" sz="3400" kern="1200" dirty="0">
            <a:latin typeface="Book Antiqua" panose="02040602050305030304" pitchFamily="18" charset="0"/>
          </a:endParaRP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400" kern="1200" dirty="0" smtClean="0">
              <a:latin typeface="Book Antiqua" panose="02040602050305030304" pitchFamily="18" charset="0"/>
            </a:rPr>
            <a:t>En preparatoria/detención: </a:t>
          </a:r>
          <a:r>
            <a:rPr lang="es-PE" sz="3400" b="1" kern="1200" dirty="0" smtClean="0">
              <a:latin typeface="Book Antiqua" panose="02040602050305030304" pitchFamily="18" charset="0"/>
            </a:rPr>
            <a:t>verifica DFIP</a:t>
          </a:r>
          <a:r>
            <a:rPr lang="es-PE" sz="3400" kern="1200" dirty="0" smtClean="0">
              <a:latin typeface="Book Antiqua" panose="02040602050305030304" pitchFamily="18" charset="0"/>
            </a:rPr>
            <a:t>, congruencia</a:t>
          </a:r>
          <a:endParaRPr lang="es-PE" sz="3400" kern="1200" dirty="0">
            <a:latin typeface="Book Antiqua" panose="02040602050305030304" pitchFamily="18" charset="0"/>
          </a:endParaRP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400" kern="1200" dirty="0" smtClean="0">
              <a:latin typeface="Book Antiqua" panose="02040602050305030304" pitchFamily="18" charset="0"/>
            </a:rPr>
            <a:t>Cuestiona </a:t>
          </a:r>
          <a:r>
            <a:rPr lang="es-PE" sz="3400" b="1" kern="1200" dirty="0" smtClean="0">
              <a:latin typeface="Book Antiqua" panose="02040602050305030304" pitchFamily="18" charset="0"/>
            </a:rPr>
            <a:t>tipicidad</a:t>
          </a:r>
          <a:endParaRPr lang="es-PE" sz="3400" b="1" kern="1200" dirty="0">
            <a:latin typeface="Book Antiqua" panose="02040602050305030304" pitchFamily="18" charset="0"/>
          </a:endParaRP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400" kern="1200" dirty="0" smtClean="0">
              <a:latin typeface="Book Antiqua" panose="02040602050305030304" pitchFamily="18" charset="0"/>
            </a:rPr>
            <a:t>Actos de investigación: </a:t>
          </a:r>
          <a:r>
            <a:rPr lang="es-PE" sz="3400" b="1" kern="1200" dirty="0" smtClean="0">
              <a:latin typeface="Book Antiqua" panose="02040602050305030304" pitchFamily="18" charset="0"/>
            </a:rPr>
            <a:t>cuestiona legalidad</a:t>
          </a:r>
          <a:r>
            <a:rPr lang="es-PE" sz="3400" kern="1200" dirty="0" smtClean="0">
              <a:latin typeface="Book Antiqua" panose="02040602050305030304" pitchFamily="18" charset="0"/>
            </a:rPr>
            <a:t>/fiabilidad</a:t>
          </a:r>
          <a:endParaRPr lang="es-PE" sz="3400" kern="1200" dirty="0">
            <a:latin typeface="Book Antiqua" panose="02040602050305030304" pitchFamily="18" charset="0"/>
          </a:endParaRP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400" kern="1200" dirty="0" smtClean="0">
              <a:latin typeface="Book Antiqua" panose="02040602050305030304" pitchFamily="18" charset="0"/>
            </a:rPr>
            <a:t>Prevé documentos para </a:t>
          </a:r>
          <a:r>
            <a:rPr lang="es-PE" sz="3400" b="1" kern="1200" dirty="0" smtClean="0">
              <a:latin typeface="Book Antiqua" panose="02040602050305030304" pitchFamily="18" charset="0"/>
            </a:rPr>
            <a:t>acreditar arraigos</a:t>
          </a:r>
          <a:endParaRPr lang="es-PE" sz="3400" b="1" kern="1200" dirty="0">
            <a:latin typeface="Book Antiqua" panose="02040602050305030304" pitchFamily="18" charset="0"/>
          </a:endParaRPr>
        </a:p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400" kern="1200" dirty="0" smtClean="0">
              <a:latin typeface="Book Antiqua" panose="02040602050305030304" pitchFamily="18" charset="0"/>
            </a:rPr>
            <a:t>La falta de arraigos </a:t>
          </a:r>
          <a:r>
            <a:rPr lang="es-PE" sz="3400" b="1" kern="1200" dirty="0" smtClean="0">
              <a:latin typeface="Book Antiqua" panose="02040602050305030304" pitchFamily="18" charset="0"/>
            </a:rPr>
            <a:t>no se presume</a:t>
          </a:r>
          <a:endParaRPr lang="es-PE" sz="3400" b="1" kern="1200" dirty="0">
            <a:latin typeface="Book Antiqua" panose="02040602050305030304" pitchFamily="18" charset="0"/>
          </a:endParaRPr>
        </a:p>
      </dsp:txBody>
      <dsp:txXfrm>
        <a:off x="0" y="989661"/>
        <a:ext cx="11236036" cy="4293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151793"/>
          <a:ext cx="9926638" cy="806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ART. 268.A DEL CÓDIGO PROCESAL PENAL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151793"/>
        <a:ext cx="9926638" cy="806400"/>
      </dsp:txXfrm>
    </dsp:sp>
    <dsp:sp modelId="{40166FA6-97D8-48E8-A872-176305E4C3FD}">
      <dsp:nvSpPr>
        <dsp:cNvPr id="0" name=""/>
        <dsp:cNvSpPr/>
      </dsp:nvSpPr>
      <dsp:spPr>
        <a:xfrm>
          <a:off x="0" y="958193"/>
          <a:ext cx="9926638" cy="32281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El juez, a solicitud del Ministerio Público, podrá dictar mandato de prisión preventiva, si atendiendo a los primeros recaudos sea posible determinar la concurrencia de los siguientes presupuestos: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a) Que existen </a:t>
          </a:r>
          <a:r>
            <a:rPr lang="es-PE" sz="2800" u="sng" kern="1200" dirty="0" smtClean="0">
              <a:latin typeface="Book Antiqua" panose="02040602050305030304" pitchFamily="18" charset="0"/>
            </a:rPr>
            <a:t>fundados y graves elementos de convicción</a:t>
          </a:r>
          <a:r>
            <a:rPr lang="es-PE" sz="2800" kern="1200" dirty="0" smtClean="0">
              <a:latin typeface="Book Antiqua" panose="02040602050305030304" pitchFamily="18" charset="0"/>
            </a:rPr>
            <a:t> para estimar razonablemente la </a:t>
          </a:r>
          <a:r>
            <a:rPr lang="es-PE" sz="2800" u="sng" kern="1200" dirty="0" smtClean="0">
              <a:latin typeface="Book Antiqua" panose="02040602050305030304" pitchFamily="18" charset="0"/>
            </a:rPr>
            <a:t>comisión de un delito</a:t>
          </a:r>
          <a:r>
            <a:rPr lang="es-PE" sz="2800" kern="1200" dirty="0" smtClean="0">
              <a:latin typeface="Book Antiqua" panose="02040602050305030304" pitchFamily="18" charset="0"/>
            </a:rPr>
            <a:t> que </a:t>
          </a:r>
          <a:r>
            <a:rPr lang="es-PE" sz="2800" u="sng" kern="1200" dirty="0" smtClean="0">
              <a:latin typeface="Book Antiqua" panose="02040602050305030304" pitchFamily="18" charset="0"/>
            </a:rPr>
            <a:t>vincule al imputado como autor o partícipe del mismo</a:t>
          </a:r>
          <a:r>
            <a:rPr lang="es-PE" sz="2800" kern="1200" dirty="0" smtClean="0">
              <a:latin typeface="Book Antiqua" panose="02040602050305030304" pitchFamily="18" charset="0"/>
            </a:rPr>
            <a:t>.</a:t>
          </a:r>
          <a:endParaRPr lang="es-PE" sz="2800" kern="1200" dirty="0">
            <a:latin typeface="Book Antiqua" panose="02040602050305030304" pitchFamily="18" charset="0"/>
          </a:endParaRPr>
        </a:p>
      </dsp:txBody>
      <dsp:txXfrm>
        <a:off x="0" y="958193"/>
        <a:ext cx="9926638" cy="3228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50" y="301727"/>
          <a:ext cx="4856733" cy="65598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A FAVOR</a:t>
          </a:r>
          <a:endParaRPr lang="es-PE" sz="28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0" y="301727"/>
        <a:ext cx="4856733" cy="655980"/>
      </dsp:txXfrm>
    </dsp:sp>
    <dsp:sp modelId="{40166FA6-97D8-48E8-A872-176305E4C3FD}">
      <dsp:nvSpPr>
        <dsp:cNvPr id="0" name=""/>
        <dsp:cNvSpPr/>
      </dsp:nvSpPr>
      <dsp:spPr>
        <a:xfrm>
          <a:off x="50" y="856605"/>
          <a:ext cx="4856733" cy="22399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Casación 724-2015/Piura.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Casación 564-2016/Loreto.</a:t>
          </a:r>
          <a:endParaRPr lang="es-PE" sz="1400" kern="1200" dirty="0">
            <a:latin typeface="Book Antiqua" panose="0204060205030503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Acuerdo Plenario 1-2019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 STC 2534-2019-PHC/TC</a:t>
          </a:r>
          <a:endParaRPr lang="es-PE" sz="2400" kern="1200" dirty="0">
            <a:latin typeface="Book Antiqua" panose="02040602050305030304" pitchFamily="18" charset="0"/>
          </a:endParaRPr>
        </a:p>
      </dsp:txBody>
      <dsp:txXfrm>
        <a:off x="50" y="856605"/>
        <a:ext cx="4856733" cy="2239920"/>
      </dsp:txXfrm>
    </dsp:sp>
    <dsp:sp modelId="{A37C677B-506B-4601-A551-1E8F8C5BDFAA}">
      <dsp:nvSpPr>
        <dsp:cNvPr id="0" name=""/>
        <dsp:cNvSpPr/>
      </dsp:nvSpPr>
      <dsp:spPr>
        <a:xfrm>
          <a:off x="5536726" y="301727"/>
          <a:ext cx="4856733" cy="65598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solidFill>
                <a:schemeClr val="tx1"/>
              </a:solidFill>
              <a:latin typeface="Book Antiqua" panose="02040602050305030304" pitchFamily="18" charset="0"/>
            </a:rPr>
            <a:t>EN CONTRA</a:t>
          </a:r>
          <a:endParaRPr lang="es-PE" sz="2800" b="1" kern="1200" dirty="0">
            <a:solidFill>
              <a:schemeClr val="tx1"/>
            </a:solidFill>
            <a:latin typeface="Book Antiqua" panose="02040602050305030304" pitchFamily="18" charset="0"/>
          </a:endParaRPr>
        </a:p>
      </dsp:txBody>
      <dsp:txXfrm>
        <a:off x="5536726" y="301727"/>
        <a:ext cx="4856733" cy="655980"/>
      </dsp:txXfrm>
    </dsp:sp>
    <dsp:sp modelId="{B6CD500F-6D66-43C5-95DE-AC08A07932AA}">
      <dsp:nvSpPr>
        <dsp:cNvPr id="0" name=""/>
        <dsp:cNvSpPr/>
      </dsp:nvSpPr>
      <dsp:spPr>
        <a:xfrm>
          <a:off x="5536726" y="856605"/>
          <a:ext cx="4856733" cy="22399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Casación 626-2013/Moquegua.</a:t>
          </a:r>
          <a:endParaRPr lang="es-PE" sz="2400" kern="1200" dirty="0">
            <a:latin typeface="Book Antiqua" panose="0204060205030503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1400" kern="1200" dirty="0">
            <a:latin typeface="Book Antiqua" panose="0204060205030503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Casación 704-2015/Pasco.</a:t>
          </a:r>
          <a:endParaRPr lang="es-PE" sz="2400" kern="1200" dirty="0">
            <a:latin typeface="Book Antiqua" panose="02040602050305030304" pitchFamily="18" charset="0"/>
          </a:endParaRPr>
        </a:p>
      </dsp:txBody>
      <dsp:txXfrm>
        <a:off x="5536726" y="856605"/>
        <a:ext cx="4856733" cy="2239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39946"/>
          <a:ext cx="9926638" cy="835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ART. 268.B DEL CÓDIGO PROCESAL PENAL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39946"/>
        <a:ext cx="9926638" cy="835200"/>
      </dsp:txXfrm>
    </dsp:sp>
    <dsp:sp modelId="{40166FA6-97D8-48E8-A872-176305E4C3FD}">
      <dsp:nvSpPr>
        <dsp:cNvPr id="0" name=""/>
        <dsp:cNvSpPr/>
      </dsp:nvSpPr>
      <dsp:spPr>
        <a:xfrm>
          <a:off x="0" y="875146"/>
          <a:ext cx="9926638" cy="342301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900" kern="1200" dirty="0" smtClean="0">
              <a:latin typeface="Book Antiqua" panose="02040602050305030304" pitchFamily="18" charset="0"/>
            </a:rPr>
            <a:t>El juez, a solicitud del Ministerio Público, podrá dictar mandato de prisión preventiva, si atendiendo a los primeros recaudos sea posible determinar la concurrencia de los siguientes presupuestos:</a:t>
          </a:r>
          <a:endParaRPr lang="es-PE" sz="2900" kern="1200" dirty="0">
            <a:latin typeface="Book Antiqua" panose="02040602050305030304" pitchFamily="18" charset="0"/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900" kern="1200" dirty="0" smtClean="0">
              <a:latin typeface="Book Antiqua" panose="02040602050305030304" pitchFamily="18" charset="0"/>
            </a:rPr>
            <a:t>(…)</a:t>
          </a:r>
          <a:endParaRPr lang="es-PE" sz="2900" kern="1200" dirty="0">
            <a:latin typeface="Book Antiqua" panose="02040602050305030304" pitchFamily="18" charset="0"/>
          </a:endParaRPr>
        </a:p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900" kern="1200" dirty="0" smtClean="0">
              <a:latin typeface="Book Antiqua" panose="02040602050305030304" pitchFamily="18" charset="0"/>
            </a:rPr>
            <a:t>b) Que la sanción a imponerse sea superior a </a:t>
          </a:r>
          <a:r>
            <a:rPr lang="es-PE" sz="2900" b="1" kern="1200" dirty="0" smtClean="0">
              <a:latin typeface="Book Antiqua" panose="02040602050305030304" pitchFamily="18" charset="0"/>
            </a:rPr>
            <a:t>cinco</a:t>
          </a:r>
          <a:r>
            <a:rPr lang="es-PE" sz="2900" kern="1200" dirty="0" smtClean="0">
              <a:latin typeface="Book Antiqua" panose="02040602050305030304" pitchFamily="18" charset="0"/>
            </a:rPr>
            <a:t> </a:t>
          </a:r>
          <a:r>
            <a:rPr lang="es-PE" sz="2900" kern="1200" dirty="0" smtClean="0">
              <a:latin typeface="Book Antiqua" panose="02040602050305030304" pitchFamily="18" charset="0"/>
            </a:rPr>
            <a:t>años de pena privativa de la libertad.</a:t>
          </a:r>
          <a:endParaRPr lang="es-PE" sz="2900" kern="1200" dirty="0">
            <a:latin typeface="Book Antiqua" panose="02040602050305030304" pitchFamily="18" charset="0"/>
          </a:endParaRPr>
        </a:p>
      </dsp:txBody>
      <dsp:txXfrm>
        <a:off x="0" y="875146"/>
        <a:ext cx="9926638" cy="3423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70162"/>
          <a:ext cx="10526713" cy="79402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PUNTOS RELEVANTES.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70162"/>
        <a:ext cx="10526713" cy="794029"/>
      </dsp:txXfrm>
    </dsp:sp>
    <dsp:sp modelId="{40166FA6-97D8-48E8-A872-176305E4C3FD}">
      <dsp:nvSpPr>
        <dsp:cNvPr id="0" name=""/>
        <dsp:cNvSpPr/>
      </dsp:nvSpPr>
      <dsp:spPr>
        <a:xfrm>
          <a:off x="0" y="814806"/>
          <a:ext cx="10526713" cy="3744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kern="1200" dirty="0" smtClean="0">
              <a:latin typeface="Book Antiqua" panose="02040602050305030304" pitchFamily="18" charset="0"/>
            </a:rPr>
            <a:t>Pronóstico de pena concreta </a:t>
          </a:r>
          <a:r>
            <a:rPr lang="es-PE" sz="3100" i="1" kern="1200" dirty="0" smtClean="0">
              <a:latin typeface="Book Antiqua" panose="02040602050305030304" pitchFamily="18" charset="0"/>
            </a:rPr>
            <a:t>no abstracta</a:t>
          </a:r>
          <a:r>
            <a:rPr lang="es-PE" sz="3100" kern="1200" dirty="0" smtClean="0">
              <a:latin typeface="Book Antiqua" panose="02040602050305030304" pitchFamily="18" charset="0"/>
            </a:rPr>
            <a:t>.</a:t>
          </a:r>
          <a:endParaRPr lang="es-PE" sz="3100" kern="1200" dirty="0">
            <a:latin typeface="Book Antiqua" panose="02040602050305030304" pitchFamily="18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i="0" kern="1200" dirty="0" smtClean="0">
              <a:latin typeface="Book Antiqua" panose="02040602050305030304" pitchFamily="18" charset="0"/>
            </a:rPr>
            <a:t>Sistema de tercios: </a:t>
          </a:r>
          <a:r>
            <a:rPr lang="es-PE" sz="3100" i="1" kern="1200" dirty="0" smtClean="0">
              <a:latin typeface="Book Antiqua" panose="02040602050305030304" pitchFamily="18" charset="0"/>
            </a:rPr>
            <a:t>atenuantes/agravantes </a:t>
          </a:r>
          <a:r>
            <a:rPr lang="es-PE" sz="3100" i="1" kern="1200" dirty="0" smtClean="0">
              <a:latin typeface="Book Antiqua" panose="02040602050305030304" pitchFamily="18" charset="0"/>
            </a:rPr>
            <a:t>genéricas y específicas.</a:t>
          </a:r>
          <a:r>
            <a:rPr lang="es-PE" sz="3100" i="0" kern="1200" dirty="0" smtClean="0">
              <a:latin typeface="Book Antiqua" panose="02040602050305030304" pitchFamily="18" charset="0"/>
            </a:rPr>
            <a:t> </a:t>
          </a:r>
          <a:endParaRPr lang="es-PE" sz="3100" i="0" kern="1200" dirty="0">
            <a:latin typeface="Book Antiqua" panose="02040602050305030304" pitchFamily="18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kern="1200" dirty="0" smtClean="0">
              <a:latin typeface="Book Antiqua" panose="02040602050305030304" pitchFamily="18" charset="0"/>
            </a:rPr>
            <a:t>Eximentes completas (art. 20 </a:t>
          </a:r>
          <a:r>
            <a:rPr lang="es-PE" sz="3100" kern="1200" dirty="0" err="1" smtClean="0">
              <a:latin typeface="Book Antiqua" panose="02040602050305030304" pitchFamily="18" charset="0"/>
            </a:rPr>
            <a:t>CP</a:t>
          </a:r>
          <a:r>
            <a:rPr lang="es-PE" sz="3100" kern="1200" dirty="0" smtClean="0">
              <a:latin typeface="Book Antiqua" panose="02040602050305030304" pitchFamily="18" charset="0"/>
            </a:rPr>
            <a:t>) o incompletas (art. 21 </a:t>
          </a:r>
          <a:r>
            <a:rPr lang="es-PE" sz="3100" kern="1200" dirty="0" err="1" smtClean="0">
              <a:latin typeface="Book Antiqua" panose="02040602050305030304" pitchFamily="18" charset="0"/>
            </a:rPr>
            <a:t>CP</a:t>
          </a:r>
          <a:r>
            <a:rPr lang="es-PE" sz="3100" kern="1200" dirty="0" smtClean="0">
              <a:latin typeface="Book Antiqua" panose="02040602050305030304" pitchFamily="18" charset="0"/>
            </a:rPr>
            <a:t>). </a:t>
          </a:r>
          <a:r>
            <a:rPr lang="es-PE" sz="3100" i="1" kern="1200" dirty="0" smtClean="0">
              <a:latin typeface="Book Antiqua" panose="02040602050305030304" pitchFamily="18" charset="0"/>
            </a:rPr>
            <a:t>¿La embriaguez?</a:t>
          </a:r>
          <a:endParaRPr lang="es-PE" sz="3100" i="1" kern="1200" dirty="0">
            <a:latin typeface="Book Antiqua" panose="02040602050305030304" pitchFamily="18" charset="0"/>
          </a:endParaRPr>
        </a:p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100" i="0" kern="1200" dirty="0" smtClean="0">
              <a:latin typeface="Book Antiqua" panose="02040602050305030304" pitchFamily="18" charset="0"/>
            </a:rPr>
            <a:t>¿Es suficiente que la pena sea superior a </a:t>
          </a:r>
          <a:r>
            <a:rPr lang="es-PE" sz="3100" i="0" kern="1200" dirty="0" smtClean="0">
              <a:latin typeface="Book Antiqua" panose="02040602050305030304" pitchFamily="18" charset="0"/>
            </a:rPr>
            <a:t>5? </a:t>
          </a:r>
          <a:r>
            <a:rPr lang="es-PE" sz="3100" i="1" kern="1200" dirty="0" smtClean="0">
              <a:latin typeface="Book Antiqua" panose="02040602050305030304" pitchFamily="18" charset="0"/>
            </a:rPr>
            <a:t>La </a:t>
          </a:r>
          <a:r>
            <a:rPr lang="es-PE" sz="3100" i="1" kern="1200" dirty="0" err="1" smtClean="0">
              <a:latin typeface="Book Antiqua" panose="02040602050305030304" pitchFamily="18" charset="0"/>
            </a:rPr>
            <a:t>sobrecriminalización</a:t>
          </a:r>
          <a:r>
            <a:rPr lang="es-PE" sz="3100" i="1" kern="1200" dirty="0" smtClean="0">
              <a:latin typeface="Book Antiqua" panose="02040602050305030304" pitchFamily="18" charset="0"/>
            </a:rPr>
            <a:t> legislativa.</a:t>
          </a:r>
          <a:r>
            <a:rPr lang="es-PE" sz="3100" i="0" kern="1200" dirty="0" smtClean="0">
              <a:latin typeface="Book Antiqua" panose="02040602050305030304" pitchFamily="18" charset="0"/>
            </a:rPr>
            <a:t> </a:t>
          </a:r>
          <a:endParaRPr lang="es-PE" sz="3100" i="1" kern="1200" dirty="0">
            <a:latin typeface="Book Antiqua" panose="02040602050305030304" pitchFamily="18" charset="0"/>
          </a:endParaRPr>
        </a:p>
      </dsp:txBody>
      <dsp:txXfrm>
        <a:off x="0" y="814806"/>
        <a:ext cx="10526713" cy="3744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44694"/>
          <a:ext cx="9926638" cy="691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ART. 268.C DEL CÓDIGO PROCESAL PENAL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44694"/>
        <a:ext cx="9926638" cy="691200"/>
      </dsp:txXfrm>
    </dsp:sp>
    <dsp:sp modelId="{40166FA6-97D8-48E8-A872-176305E4C3FD}">
      <dsp:nvSpPr>
        <dsp:cNvPr id="0" name=""/>
        <dsp:cNvSpPr/>
      </dsp:nvSpPr>
      <dsp:spPr>
        <a:xfrm>
          <a:off x="0" y="735894"/>
          <a:ext cx="9926638" cy="355752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El juez, a solicitud del Ministerio Público, podrá dictar mandato de prisión preventiva, si atendiendo a los primeros recaudos sea posible determinar la concurrencia de los siguientes presupuestos: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(…)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>
              <a:latin typeface="Book Antiqua" panose="02040602050305030304" pitchFamily="18" charset="0"/>
            </a:rPr>
            <a:t>c) Que el imputado, en razón a sus antecedentes y otras circunstancias del caso particular, permita colegir razonablemente que tratará de eludir la acción de la justicia (peligro de fuga) u obstaculizar la averiguación de la verdad (peligro de obstaculización).</a:t>
          </a:r>
          <a:endParaRPr lang="es-PE" sz="2400" kern="1200" dirty="0">
            <a:latin typeface="Book Antiqua" panose="02040602050305030304" pitchFamily="18" charset="0"/>
          </a:endParaRPr>
        </a:p>
      </dsp:txBody>
      <dsp:txXfrm>
        <a:off x="0" y="735894"/>
        <a:ext cx="9926638" cy="3557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7703"/>
          <a:ext cx="9926638" cy="8640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ART. 269.1 DEL CÓDIGO PROCESAL PENAL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7703"/>
        <a:ext cx="9926638" cy="864000"/>
      </dsp:txXfrm>
    </dsp:sp>
    <dsp:sp modelId="{40166FA6-97D8-48E8-A872-176305E4C3FD}">
      <dsp:nvSpPr>
        <dsp:cNvPr id="0" name=""/>
        <dsp:cNvSpPr/>
      </dsp:nvSpPr>
      <dsp:spPr>
        <a:xfrm>
          <a:off x="0" y="871703"/>
          <a:ext cx="9926638" cy="34587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000" kern="1200" dirty="0" smtClean="0">
              <a:latin typeface="Book Antiqua" panose="02040602050305030304" pitchFamily="18" charset="0"/>
            </a:rPr>
            <a:t>Para calificar el </a:t>
          </a:r>
          <a:r>
            <a:rPr lang="es-PE" sz="3000" b="1" kern="1200" dirty="0" smtClean="0">
              <a:latin typeface="Book Antiqua" panose="02040602050305030304" pitchFamily="18" charset="0"/>
            </a:rPr>
            <a:t>peligro de fuga</a:t>
          </a:r>
          <a:r>
            <a:rPr lang="es-PE" sz="3000" kern="1200" dirty="0" smtClean="0">
              <a:latin typeface="Book Antiqua" panose="02040602050305030304" pitchFamily="18" charset="0"/>
            </a:rPr>
            <a:t>, el juez tendrá en cuenta:</a:t>
          </a:r>
          <a:endParaRPr lang="es-PE" sz="3000" kern="1200" dirty="0">
            <a:latin typeface="Book Antiqua" panose="0204060205030503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3000" b="1" kern="1200" dirty="0" smtClean="0">
              <a:latin typeface="Book Antiqua" panose="02040602050305030304" pitchFamily="18" charset="0"/>
            </a:rPr>
            <a:t>1. </a:t>
          </a:r>
          <a:r>
            <a:rPr lang="es-PE" sz="3000" kern="1200" dirty="0" smtClean="0">
              <a:latin typeface="Book Antiqua" panose="02040602050305030304" pitchFamily="18" charset="0"/>
            </a:rPr>
            <a:t>El arraigo en el país del imputado, determinado por el domicilio, residencia habitual, asiento de familia y de sus negocios o trabajo y las facilidades para abandonar definitivamente el país o permanecer oculto.</a:t>
          </a:r>
          <a:endParaRPr lang="es-PE" sz="3000" kern="1200" dirty="0">
            <a:latin typeface="Book Antiqua" panose="02040602050305030304" pitchFamily="18" charset="0"/>
          </a:endParaRPr>
        </a:p>
      </dsp:txBody>
      <dsp:txXfrm>
        <a:off x="0" y="871703"/>
        <a:ext cx="9926638" cy="3458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11754"/>
          <a:ext cx="10340975" cy="691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ART. 269 DEL CÓDIGO PROCESAL PENAL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11754"/>
        <a:ext cx="10340975" cy="691200"/>
      </dsp:txXfrm>
    </dsp:sp>
    <dsp:sp modelId="{40166FA6-97D8-48E8-A872-176305E4C3FD}">
      <dsp:nvSpPr>
        <dsp:cNvPr id="0" name=""/>
        <dsp:cNvSpPr/>
      </dsp:nvSpPr>
      <dsp:spPr>
        <a:xfrm>
          <a:off x="0" y="702954"/>
          <a:ext cx="10340975" cy="36234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b="1" kern="1200" dirty="0" smtClean="0">
              <a:latin typeface="Book Antiqua" panose="02040602050305030304" pitchFamily="18" charset="0"/>
            </a:rPr>
            <a:t>2) </a:t>
          </a:r>
          <a:r>
            <a:rPr lang="es-PE" sz="2400" kern="1200" dirty="0" smtClean="0">
              <a:latin typeface="Book Antiqua" panose="02040602050305030304" pitchFamily="18" charset="0"/>
            </a:rPr>
            <a:t>La gravedad de la pena que se espera como resultado del procedimiento.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b="1" kern="1200" dirty="0" smtClean="0">
              <a:latin typeface="Book Antiqua" panose="02040602050305030304" pitchFamily="18" charset="0"/>
            </a:rPr>
            <a:t>3) </a:t>
          </a:r>
          <a:r>
            <a:rPr lang="es-PE" sz="2400" kern="1200" dirty="0" smtClean="0">
              <a:latin typeface="Book Antiqua" panose="02040602050305030304" pitchFamily="18" charset="0"/>
            </a:rPr>
            <a:t>La magnitud del daño causado y la ausencia de una actitud voluntaria del imputado para repararlo.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b="1" kern="1200" dirty="0" smtClean="0">
              <a:latin typeface="Book Antiqua" panose="02040602050305030304" pitchFamily="18" charset="0"/>
            </a:rPr>
            <a:t>4) </a:t>
          </a:r>
          <a:r>
            <a:rPr lang="es-PE" sz="2400" kern="1200" dirty="0" smtClean="0">
              <a:latin typeface="Book Antiqua" panose="02040602050305030304" pitchFamily="18" charset="0"/>
            </a:rPr>
            <a:t>El comportamiento del imputado durante el procedimiento anterior o en otro procedimiento anterior, en la medida que indique su voluntad de someterse a la persecución penal.</a:t>
          </a:r>
          <a:endParaRPr lang="es-PE" sz="2400" kern="1200" dirty="0">
            <a:latin typeface="Book Antiqua" panose="02040602050305030304" pitchFamily="18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b="1" kern="1200" dirty="0" smtClean="0">
              <a:latin typeface="Book Antiqua" panose="02040602050305030304" pitchFamily="18" charset="0"/>
            </a:rPr>
            <a:t>5)</a:t>
          </a:r>
          <a:r>
            <a:rPr lang="es-PE" sz="2400" kern="1200" dirty="0" smtClean="0">
              <a:latin typeface="Book Antiqua" panose="02040602050305030304" pitchFamily="18" charset="0"/>
            </a:rPr>
            <a:t> La pertenencia del imputado a una organización criminal o su reintegración a las mismas </a:t>
          </a:r>
          <a:r>
            <a:rPr lang="es-PE" sz="2400" b="1" i="1" kern="1200" dirty="0" smtClean="0">
              <a:latin typeface="Book Antiqua" panose="02040602050305030304" pitchFamily="18" charset="0"/>
            </a:rPr>
            <a:t>(Casación 1640-2019/Nacional)</a:t>
          </a:r>
          <a:r>
            <a:rPr lang="es-PE" sz="2400" b="1" kern="1200" dirty="0" smtClean="0">
              <a:latin typeface="Book Antiqua" panose="02040602050305030304" pitchFamily="18" charset="0"/>
            </a:rPr>
            <a:t>. </a:t>
          </a:r>
          <a:r>
            <a:rPr lang="es-PE" sz="2400" b="1" kern="1200" dirty="0" smtClean="0">
              <a:latin typeface="Book Antiqua" panose="02040602050305030304" pitchFamily="18" charset="0"/>
              <a:sym typeface="Wingdings" panose="05000000000000000000" pitchFamily="2" charset="2"/>
            </a:rPr>
            <a:t></a:t>
          </a:r>
          <a:endParaRPr lang="es-PE" sz="2400" b="1" kern="1200" dirty="0">
            <a:latin typeface="Book Antiqua" panose="02040602050305030304" pitchFamily="18" charset="0"/>
          </a:endParaRPr>
        </a:p>
      </dsp:txBody>
      <dsp:txXfrm>
        <a:off x="0" y="702954"/>
        <a:ext cx="10340975" cy="3623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7BC7-3534-4671-AD7F-692604DABF6D}">
      <dsp:nvSpPr>
        <dsp:cNvPr id="0" name=""/>
        <dsp:cNvSpPr/>
      </dsp:nvSpPr>
      <dsp:spPr>
        <a:xfrm>
          <a:off x="0" y="74933"/>
          <a:ext cx="10440988" cy="806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800" b="1" kern="1200" dirty="0" smtClean="0">
              <a:latin typeface="Book Antiqua" panose="02040602050305030304" pitchFamily="18" charset="0"/>
            </a:rPr>
            <a:t>ART. 270 DEL CÓDIGO PROCESAL PENAL</a:t>
          </a:r>
          <a:endParaRPr lang="es-PE" sz="2800" b="1" kern="1200" dirty="0">
            <a:latin typeface="Book Antiqua" panose="02040602050305030304" pitchFamily="18" charset="0"/>
          </a:endParaRPr>
        </a:p>
      </dsp:txBody>
      <dsp:txXfrm>
        <a:off x="0" y="74933"/>
        <a:ext cx="10440988" cy="806400"/>
      </dsp:txXfrm>
    </dsp:sp>
    <dsp:sp modelId="{40166FA6-97D8-48E8-A872-176305E4C3FD}">
      <dsp:nvSpPr>
        <dsp:cNvPr id="0" name=""/>
        <dsp:cNvSpPr/>
      </dsp:nvSpPr>
      <dsp:spPr>
        <a:xfrm>
          <a:off x="0" y="881334"/>
          <a:ext cx="10440988" cy="33818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kern="1200" dirty="0" smtClean="0">
              <a:latin typeface="Book Antiqua" panose="02040602050305030304" pitchFamily="18" charset="0"/>
            </a:rPr>
            <a:t>Para calificar el </a:t>
          </a:r>
          <a:r>
            <a:rPr lang="es-PE" sz="2800" b="1" kern="1200" dirty="0" smtClean="0">
              <a:latin typeface="Book Antiqua" panose="02040602050305030304" pitchFamily="18" charset="0"/>
            </a:rPr>
            <a:t>peligro de obstaculización</a:t>
          </a:r>
          <a:r>
            <a:rPr lang="es-PE" sz="2800" kern="1200" dirty="0" smtClean="0">
              <a:latin typeface="Book Antiqua" panose="02040602050305030304" pitchFamily="18" charset="0"/>
            </a:rPr>
            <a:t> se tendrá en cuenta el riesgo razonable de que el imputado: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b="1" kern="1200" dirty="0" smtClean="0">
              <a:latin typeface="Book Antiqua" panose="02040602050305030304" pitchFamily="18" charset="0"/>
            </a:rPr>
            <a:t>1) </a:t>
          </a:r>
          <a:r>
            <a:rPr lang="es-PE" sz="2800" kern="1200" dirty="0" smtClean="0">
              <a:latin typeface="Book Antiqua" panose="02040602050305030304" pitchFamily="18" charset="0"/>
            </a:rPr>
            <a:t>Destruirá, modificará, ocultará, suprimirá o falsificará elementos de prueba.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b="1" kern="1200" dirty="0" smtClean="0">
              <a:latin typeface="Book Antiqua" panose="02040602050305030304" pitchFamily="18" charset="0"/>
            </a:rPr>
            <a:t>2)  </a:t>
          </a:r>
          <a:r>
            <a:rPr lang="es-PE" sz="2800" kern="1200" dirty="0" smtClean="0">
              <a:latin typeface="Book Antiqua" panose="02040602050305030304" pitchFamily="18" charset="0"/>
            </a:rPr>
            <a:t>Influirá para que coimputados, testigos o peritos informen falsamente o se comporten de manera desleal o reticente.</a:t>
          </a:r>
          <a:endParaRPr lang="es-PE" sz="2800" kern="1200" dirty="0">
            <a:latin typeface="Book Antiqua" panose="02040602050305030304" pitchFamily="18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800" b="1" kern="1200" dirty="0" smtClean="0">
              <a:latin typeface="Book Antiqua" panose="02040602050305030304" pitchFamily="18" charset="0"/>
            </a:rPr>
            <a:t>3)  </a:t>
          </a:r>
          <a:r>
            <a:rPr lang="es-PE" sz="2800" kern="1200" dirty="0" smtClean="0">
              <a:latin typeface="Book Antiqua" panose="02040602050305030304" pitchFamily="18" charset="0"/>
            </a:rPr>
            <a:t>Inducirá a otros a realizar tales comportamientos.</a:t>
          </a:r>
          <a:endParaRPr lang="es-PE" sz="2800" kern="1200" dirty="0">
            <a:latin typeface="Book Antiqua" panose="02040602050305030304" pitchFamily="18" charset="0"/>
          </a:endParaRPr>
        </a:p>
      </dsp:txBody>
      <dsp:txXfrm>
        <a:off x="0" y="881334"/>
        <a:ext cx="10440988" cy="338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76399" y="0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E9D8-63C4-4917-AFA3-C09EE65FAD18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76399" y="6543318"/>
            <a:ext cx="4341591" cy="344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5CC8-7B1A-4640-92C9-F81B947E4E5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5920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D01E-F33D-460E-87EB-6EA42172992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08D57-0521-43A0-80B8-B6E075C8A3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5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8D57-0521-43A0-80B8-B6E075C8A3D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02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522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755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36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41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459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018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7930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840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92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061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822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21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29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86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535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10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3F0470-FF95-4283-938F-34B979EBFAC6}" type="datetimeFigureOut">
              <a:rPr lang="es-PE" smtClean="0"/>
              <a:t>6/11/2025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BBDA-613D-4B60-9453-7C1C51BB2FB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4961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2074015" y="4415893"/>
            <a:ext cx="8289185" cy="571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Abg. Frank </a:t>
            </a:r>
            <a:r>
              <a:rPr lang="es-PE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carlos</a:t>
            </a:r>
            <a:r>
              <a:rPr lang="es-PE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valle </a:t>
            </a:r>
            <a:r>
              <a:rPr lang="es-PE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odar</a:t>
            </a:r>
            <a:endParaRPr lang="es-PE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066797" y="2438400"/>
            <a:ext cx="10450663" cy="16625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PRISIÓN </a:t>
            </a:r>
            <a:r>
              <a:rPr lang="es-PE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PREVENTIVA</a:t>
            </a:r>
            <a:endParaRPr lang="es-PE" sz="8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03" t="25148" r="12965" b="9178"/>
          <a:stretch/>
        </p:blipFill>
        <p:spPr>
          <a:xfrm>
            <a:off x="332514" y="969819"/>
            <a:ext cx="10149476" cy="5152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16682" y="261257"/>
            <a:ext cx="5718630" cy="65314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STC PLENO SENTENCIA 94/2021</a:t>
            </a:r>
            <a:b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PE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EXP. 445-2018-PHC/TC </a:t>
            </a:r>
            <a:r>
              <a:rPr lang="es-PE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(14-01-2021)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257" y="333829"/>
            <a:ext cx="5718630" cy="65314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STC PLENO SENTENCIA 372/2021</a:t>
            </a:r>
            <a:br>
              <a:rPr lang="es-PE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PE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EXP. 02054-2017-PHC/TC </a:t>
            </a:r>
            <a:r>
              <a:rPr lang="es-PE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(18-02-2021)</a:t>
            </a:r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988" t="30705" r="19881" b="11558"/>
          <a:stretch/>
        </p:blipFill>
        <p:spPr>
          <a:xfrm>
            <a:off x="290944" y="1070102"/>
            <a:ext cx="10014858" cy="5318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6" y="571500"/>
            <a:ext cx="8529637" cy="112871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PROGNOSIS DE PENA.</a:t>
            </a:r>
            <a:endParaRPr lang="es-PE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37409558"/>
              </p:ext>
            </p:extLst>
          </p:nvPr>
        </p:nvGraphicFramePr>
        <p:xfrm>
          <a:off x="788987" y="2071688"/>
          <a:ext cx="9926638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7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6" y="271464"/>
            <a:ext cx="9272584" cy="154305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CUESTIONES A DEBATIR </a:t>
            </a:r>
          </a:p>
          <a:p>
            <a:r>
              <a:rPr lang="es-PE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EN LA PROGNOSIS DE PENA</a:t>
            </a:r>
            <a:endParaRPr lang="es-PE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18100609"/>
              </p:ext>
            </p:extLst>
          </p:nvPr>
        </p:nvGraphicFramePr>
        <p:xfrm>
          <a:off x="788986" y="1971675"/>
          <a:ext cx="10526714" cy="462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05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6" y="571500"/>
            <a:ext cx="8529637" cy="112871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PELIGRO PROCESAL</a:t>
            </a:r>
            <a:endParaRPr lang="es-PE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62085739"/>
              </p:ext>
            </p:extLst>
          </p:nvPr>
        </p:nvGraphicFramePr>
        <p:xfrm>
          <a:off x="788987" y="2071688"/>
          <a:ext cx="9926638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3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385454" y="1908900"/>
            <a:ext cx="9621115" cy="328655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DETERMINACIÓN </a:t>
            </a:r>
          </a:p>
          <a:p>
            <a:pPr algn="ctr"/>
            <a:r>
              <a:rPr lang="es-PE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DEL PELIGRO DE FUGA</a:t>
            </a:r>
          </a:p>
        </p:txBody>
      </p:sp>
    </p:spTree>
    <p:extLst>
      <p:ext uri="{BB962C8B-B14F-4D97-AF65-F5344CB8AC3E}">
        <p14:creationId xmlns:p14="http://schemas.microsoft.com/office/powerpoint/2010/main" val="19072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5" y="228601"/>
            <a:ext cx="9929809" cy="1471612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CRITERIOS PARA LA EVALUACIÓN DE LOS ARRAIGOS</a:t>
            </a:r>
            <a:endParaRPr lang="es-PE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70501705"/>
              </p:ext>
            </p:extLst>
          </p:nvPr>
        </p:nvGraphicFramePr>
        <p:xfrm>
          <a:off x="788987" y="2071688"/>
          <a:ext cx="9926638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5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42954" y="214313"/>
            <a:ext cx="10858496" cy="1585912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PROBLEMA N° 01: </a:t>
            </a:r>
            <a:r>
              <a:rPr lang="es-P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La condición de extranjero, las facilidades para viajar dentro o fuera del país. Tenencia de pasaportes.</a:t>
            </a:r>
            <a:endParaRPr lang="es-PE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66" t="48608" r="16472" b="36524"/>
          <a:stretch/>
        </p:blipFill>
        <p:spPr>
          <a:xfrm>
            <a:off x="3394365" y="2400295"/>
            <a:ext cx="8650014" cy="1271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redondeado 4"/>
          <p:cNvSpPr/>
          <p:nvPr/>
        </p:nvSpPr>
        <p:spPr>
          <a:xfrm>
            <a:off x="414350" y="2455713"/>
            <a:ext cx="2786050" cy="9235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</a:t>
            </a:r>
          </a:p>
          <a:p>
            <a:r>
              <a:rPr lang="es-PE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631-2015/AREQUIPA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0" y="4388246"/>
            <a:ext cx="8650014" cy="2310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ángulo redondeado 9"/>
          <p:cNvSpPr/>
          <p:nvPr/>
        </p:nvSpPr>
        <p:spPr>
          <a:xfrm>
            <a:off x="457209" y="4388246"/>
            <a:ext cx="2704109" cy="92354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</a:t>
            </a:r>
          </a:p>
          <a:p>
            <a:r>
              <a:rPr lang="es-PE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1145-2018/NACIONAL</a:t>
            </a:r>
          </a:p>
        </p:txBody>
      </p:sp>
    </p:spTree>
    <p:extLst>
      <p:ext uri="{BB962C8B-B14F-4D97-AF65-F5344CB8AC3E}">
        <p14:creationId xmlns:p14="http://schemas.microsoft.com/office/powerpoint/2010/main" val="15287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42954" y="214313"/>
            <a:ext cx="10858496" cy="1343025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PROBLEMA N° 02: ¿</a:t>
            </a:r>
            <a:r>
              <a:rPr lang="es-P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verificación de la identidad de las direcciones domiciliarias en los documentos?</a:t>
            </a:r>
            <a:endParaRPr lang="es-PE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14392" y="2414588"/>
            <a:ext cx="5857871" cy="1243019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AV</a:t>
            </a:r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 8-2015-1 (Res. N° 02)</a:t>
            </a:r>
          </a:p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SALA PENAL ESPECIAL – CORTE SUPREMA</a:t>
            </a:r>
          </a:p>
          <a:p>
            <a:r>
              <a:rPr lang="es-PE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Caso Dante Farro (</a:t>
            </a:r>
            <a:r>
              <a:rPr lang="es-PE" b="1" i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Fiscal Superior Del Santa</a:t>
            </a:r>
            <a:r>
              <a:rPr lang="es-PE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es-PE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Fecha: 13-07-2015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405" t="45508" r="19435" b="25197"/>
          <a:stretch/>
        </p:blipFill>
        <p:spPr>
          <a:xfrm>
            <a:off x="785817" y="3857634"/>
            <a:ext cx="7915271" cy="261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7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7" y="357175"/>
            <a:ext cx="10458446" cy="1585905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OTROS CRITERIOS PARA LA CALIFICACIÓN DEL PELIGRO DE FUGA</a:t>
            </a:r>
            <a:endParaRPr lang="es-PE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5171208"/>
              </p:ext>
            </p:extLst>
          </p:nvPr>
        </p:nvGraphicFramePr>
        <p:xfrm>
          <a:off x="788987" y="2071688"/>
          <a:ext cx="10340976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473652" y="892855"/>
            <a:ext cx="9301163" cy="104298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PRESUPUESTOS</a:t>
            </a:r>
            <a:endParaRPr lang="es-PE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24466518"/>
              </p:ext>
            </p:extLst>
          </p:nvPr>
        </p:nvGraphicFramePr>
        <p:xfrm>
          <a:off x="2032000" y="1800225"/>
          <a:ext cx="8340725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4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774567" y="1305786"/>
            <a:ext cx="5847906" cy="716979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1640-2019/NACIONAL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588" t="59565" r="6981" b="13921"/>
          <a:stretch/>
        </p:blipFill>
        <p:spPr>
          <a:xfrm>
            <a:off x="746865" y="2202876"/>
            <a:ext cx="10113830" cy="2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935" t="36837" r="22101" b="39300"/>
          <a:stretch/>
        </p:blipFill>
        <p:spPr>
          <a:xfrm>
            <a:off x="886691" y="1246910"/>
            <a:ext cx="9351818" cy="2008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6361" t="31724" r="22315" b="31344"/>
          <a:stretch/>
        </p:blipFill>
        <p:spPr>
          <a:xfrm>
            <a:off x="900549" y="3408213"/>
            <a:ext cx="9337960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ángulo redondeado 6"/>
          <p:cNvSpPr/>
          <p:nvPr/>
        </p:nvSpPr>
        <p:spPr>
          <a:xfrm>
            <a:off x="886691" y="391387"/>
            <a:ext cx="5847906" cy="716979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</a:t>
            </a:r>
            <a:r>
              <a:rPr lang="es-PE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47</a:t>
            </a:r>
            <a:r>
              <a:rPr lang="es-PE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-2024/PUNO</a:t>
            </a:r>
            <a:endParaRPr lang="es-PE" sz="24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0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05344" y="2466109"/>
            <a:ext cx="9870497" cy="203705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DETERMINACIÓN DEL </a:t>
            </a:r>
          </a:p>
          <a:p>
            <a:pPr algn="ctr"/>
            <a:r>
              <a:rPr lang="es-PE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PELIGRO DE OBSTRUCCIÓN</a:t>
            </a:r>
          </a:p>
        </p:txBody>
      </p:sp>
    </p:spTree>
    <p:extLst>
      <p:ext uri="{BB962C8B-B14F-4D97-AF65-F5344CB8AC3E}">
        <p14:creationId xmlns:p14="http://schemas.microsoft.com/office/powerpoint/2010/main" val="32685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5" y="741230"/>
            <a:ext cx="9929809" cy="1085849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PELIGRO DE OBSTACULIZACIÓN</a:t>
            </a:r>
            <a:endParaRPr lang="es-PE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14367526"/>
              </p:ext>
            </p:extLst>
          </p:nvPr>
        </p:nvGraphicFramePr>
        <p:xfrm>
          <a:off x="788987" y="2071688"/>
          <a:ext cx="10440988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2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8" y="471491"/>
            <a:ext cx="8621418" cy="1528761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RAZONAMIENTO: “</a:t>
            </a:r>
            <a:r>
              <a:rPr lang="es-PE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COMPRA DE TESTIGOS</a:t>
            </a:r>
            <a:r>
              <a:rPr lang="es-PE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” </a:t>
            </a:r>
          </a:p>
          <a:p>
            <a:pPr algn="just"/>
            <a:r>
              <a:rPr lang="es-PE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CASO HUMALA/HEREDIA</a:t>
            </a:r>
          </a:p>
          <a:p>
            <a:pPr algn="just"/>
            <a:r>
              <a:rPr lang="es-PE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STC</a:t>
            </a:r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 4780-2017-PHC-TC (Acumulado 502-2018-PHC-TC)</a:t>
            </a:r>
            <a:endParaRPr lang="es-PE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768" t="25284" r="8578" b="29261"/>
          <a:stretch/>
        </p:blipFill>
        <p:spPr>
          <a:xfrm>
            <a:off x="304797" y="2258298"/>
            <a:ext cx="11083639" cy="36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8" y="471491"/>
            <a:ext cx="9605091" cy="1315745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RAZONAMIENTO: “</a:t>
            </a:r>
            <a:r>
              <a:rPr lang="es-PE" sz="28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DISTORSIÓN DE LAS GRAFÍAS</a:t>
            </a:r>
            <a:r>
              <a:rPr lang="es-PE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”</a:t>
            </a:r>
          </a:p>
          <a:p>
            <a:pPr algn="just"/>
            <a:r>
              <a:rPr lang="es-PE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CASO HUMALA/HEREDIA</a:t>
            </a:r>
          </a:p>
          <a:p>
            <a:pPr algn="just"/>
            <a:r>
              <a:rPr lang="es-PE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STC</a:t>
            </a:r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 4780-2017-PHC-TC (Acumulado 502-2018-PHC-TC)</a:t>
            </a:r>
            <a:endParaRPr lang="es-PE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259" t="19603" r="6663" b="34375"/>
          <a:stretch/>
        </p:blipFill>
        <p:spPr>
          <a:xfrm>
            <a:off x="332502" y="2036621"/>
            <a:ext cx="11069783" cy="37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645971" y="586872"/>
            <a:ext cx="9550973" cy="1214220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sz="3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PROPORCIONALIDAD COMO PRESUPUESTO.</a:t>
            </a:r>
          </a:p>
          <a:p>
            <a:pPr algn="just"/>
            <a:r>
              <a:rPr lang="es-PE" sz="24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CORTE IDH: CASO ARGÜELLES VS ARGENTINA</a:t>
            </a:r>
            <a:endParaRPr lang="es-PE" sz="20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477" t="24414" r="3514" b="24219"/>
          <a:stretch/>
        </p:blipFill>
        <p:spPr>
          <a:xfrm>
            <a:off x="645972" y="2323464"/>
            <a:ext cx="10444159" cy="3690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0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5816" y="588827"/>
            <a:ext cx="9438839" cy="1128712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PLAZO DE LA PRISIÓN PREVENTIVA</a:t>
            </a:r>
            <a:endParaRPr lang="es-PE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44020761"/>
              </p:ext>
            </p:extLst>
          </p:nvPr>
        </p:nvGraphicFramePr>
        <p:xfrm>
          <a:off x="785815" y="1800225"/>
          <a:ext cx="10440988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21695965"/>
              </p:ext>
            </p:extLst>
          </p:nvPr>
        </p:nvGraphicFramePr>
        <p:xfrm>
          <a:off x="512618" y="816551"/>
          <a:ext cx="11236037" cy="529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466109" y="2729345"/>
            <a:ext cx="7468466" cy="2410691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GRACIAS</a:t>
            </a:r>
          </a:p>
          <a:p>
            <a:pPr algn="ctr"/>
            <a:r>
              <a:rPr lang="es-PE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5626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788987" y="590118"/>
            <a:ext cx="8529637" cy="1363372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PRIMER PRESUPUESTO:</a:t>
            </a:r>
          </a:p>
          <a:p>
            <a:r>
              <a:rPr lang="es-PE" sz="36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PRUEBA SUFICIENTE</a:t>
            </a:r>
            <a:r>
              <a:rPr lang="es-PE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endParaRPr lang="es-PE" sz="3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7143958"/>
              </p:ext>
            </p:extLst>
          </p:nvPr>
        </p:nvGraphicFramePr>
        <p:xfrm>
          <a:off x="788987" y="2071688"/>
          <a:ext cx="9926638" cy="433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9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428623" y="637309"/>
            <a:ext cx="6013741" cy="99862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626-2013/MOQUEGUA</a:t>
            </a:r>
          </a:p>
          <a:p>
            <a:r>
              <a:rPr lang="es-PE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 </a:t>
            </a:r>
            <a:r>
              <a:rPr lang="es-PE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Prueba indiciaria.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442" t="24219" r="12189" b="19726"/>
          <a:stretch/>
        </p:blipFill>
        <p:spPr>
          <a:xfrm>
            <a:off x="428625" y="1785944"/>
            <a:ext cx="10587038" cy="410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47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942979" y="915279"/>
            <a:ext cx="8963022" cy="1287594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PRIMER PRESUPUESTO </a:t>
            </a:r>
          </a:p>
          <a:p>
            <a:r>
              <a:rPr lang="es-P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¿Se pueden debatir cuestiones de tipicidad?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36677369"/>
              </p:ext>
            </p:extLst>
          </p:nvPr>
        </p:nvGraphicFramePr>
        <p:xfrm>
          <a:off x="914399" y="2268255"/>
          <a:ext cx="10393511" cy="339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7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156" t="47411" r="17899" b="9571"/>
          <a:stretch/>
        </p:blipFill>
        <p:spPr>
          <a:xfrm>
            <a:off x="542910" y="3976256"/>
            <a:ext cx="9918565" cy="265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0806" t="36328" r="8235" b="41016"/>
          <a:stretch/>
        </p:blipFill>
        <p:spPr>
          <a:xfrm>
            <a:off x="500053" y="1089311"/>
            <a:ext cx="9918565" cy="1981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ángulo redondeado 5"/>
          <p:cNvSpPr/>
          <p:nvPr/>
        </p:nvSpPr>
        <p:spPr>
          <a:xfrm>
            <a:off x="500053" y="292893"/>
            <a:ext cx="4857752" cy="61436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626-2013/MOQUEGUA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42909" y="3216197"/>
            <a:ext cx="4857752" cy="61436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CASACIÓN N° 564-2016/LORETO</a:t>
            </a:r>
          </a:p>
        </p:txBody>
      </p:sp>
    </p:spTree>
    <p:extLst>
      <p:ext uri="{BB962C8B-B14F-4D97-AF65-F5344CB8AC3E}">
        <p14:creationId xmlns:p14="http://schemas.microsoft.com/office/powerpoint/2010/main" val="10496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555473" y="930205"/>
            <a:ext cx="5457400" cy="746195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ACUERDO PLENARIO N.° 1-2019/CIJ-116</a:t>
            </a:r>
          </a:p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Fundamento 27.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606" t="32671" r="18375" b="35322"/>
          <a:stretch/>
        </p:blipFill>
        <p:spPr>
          <a:xfrm>
            <a:off x="502781" y="1967346"/>
            <a:ext cx="9943546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542908" y="445279"/>
            <a:ext cx="6176547" cy="61436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STC EXP. 2534-2019-HC/TC (KEIKO FUJIMORI)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796" t="10322" r="11985" b="7670"/>
          <a:stretch/>
        </p:blipFill>
        <p:spPr>
          <a:xfrm>
            <a:off x="595742" y="1270443"/>
            <a:ext cx="9878294" cy="5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1454727" y="2608116"/>
            <a:ext cx="9523702" cy="282286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IMPORTANTE</a:t>
            </a:r>
          </a:p>
          <a:p>
            <a:pPr algn="just"/>
            <a:endParaRPr lang="es-PE" sz="1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P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¿En las audiencias de preventiva se realizan juicios de tipicidad o </a:t>
            </a:r>
            <a:r>
              <a:rPr lang="es-PE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Book Antiqua" panose="02040602050305030304" pitchFamily="18" charset="0"/>
              </a:rPr>
              <a:t>un control de legalidad de la prueba o acto de investigación?</a:t>
            </a:r>
            <a:endParaRPr lang="es-PE" sz="32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872</TotalTime>
  <Words>903</Words>
  <Application>Microsoft Office PowerPoint</Application>
  <PresentationFormat>Panorámica</PresentationFormat>
  <Paragraphs>113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STC PLENO SENTENCIA 372/2021 EXP. 02054-2017-PHC/TC (18-02-2021)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REFORMA DE LOS DELITOS SEXUALES  EN EL PERÚ</dc:title>
  <dc:creator>Usuario</dc:creator>
  <cp:lastModifiedBy>HP</cp:lastModifiedBy>
  <cp:revision>90</cp:revision>
  <cp:lastPrinted>2019-07-13T06:44:49Z</cp:lastPrinted>
  <dcterms:created xsi:type="dcterms:W3CDTF">2019-07-03T08:59:30Z</dcterms:created>
  <dcterms:modified xsi:type="dcterms:W3CDTF">2025-11-06T23:09:05Z</dcterms:modified>
</cp:coreProperties>
</file>