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sldIdLst>
    <p:sldId id="256" r:id="rId2"/>
    <p:sldId id="257" r:id="rId3"/>
    <p:sldId id="258" r:id="rId4"/>
    <p:sldId id="259" r:id="rId5"/>
    <p:sldId id="260" r:id="rId6"/>
    <p:sldId id="263" r:id="rId7"/>
    <p:sldId id="261" r:id="rId8"/>
    <p:sldId id="262" r:id="rId9"/>
    <p:sldId id="266" r:id="rId10"/>
    <p:sldId id="264" r:id="rId11"/>
    <p:sldId id="265" r:id="rId12"/>
    <p:sldId id="267" r:id="rId13"/>
    <p:sldId id="268" r:id="rId14"/>
    <p:sldId id="271" r:id="rId15"/>
    <p:sldId id="272" r:id="rId16"/>
    <p:sldId id="273" r:id="rId17"/>
    <p:sldId id="274" r:id="rId18"/>
    <p:sldId id="275" r:id="rId19"/>
    <p:sldId id="276" r:id="rId20"/>
    <p:sldId id="277" r:id="rId21"/>
    <p:sldId id="269" r:id="rId22"/>
  </p:sldIdLst>
  <p:sldSz cx="12192000" cy="6858000"/>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70" autoAdjust="0"/>
    <p:restoredTop sz="94660"/>
  </p:normalViewPr>
  <p:slideViewPr>
    <p:cSldViewPr snapToGrid="0">
      <p:cViewPr varScale="1">
        <p:scale>
          <a:sx n="86" d="100"/>
          <a:sy n="86" d="100"/>
        </p:scale>
        <p:origin x="54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FE09D3CE-A818-4608-9651-DA58B3348790}" type="datetimeFigureOut">
              <a:rPr lang="es-PE" smtClean="0"/>
              <a:t>24/07/2025</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E56B9B12-28F3-496C-B572-27D7F5871C90}" type="slidenum">
              <a:rPr lang="es-PE" smtClean="0"/>
              <a:t>‹Nº›</a:t>
            </a:fld>
            <a:endParaRPr lang="es-P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3914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E09D3CE-A818-4608-9651-DA58B3348790}" type="datetimeFigureOut">
              <a:rPr lang="es-PE" smtClean="0"/>
              <a:t>24/07/2025</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E56B9B12-28F3-496C-B572-27D7F5871C90}" type="slidenum">
              <a:rPr lang="es-PE" smtClean="0"/>
              <a:t>‹Nº›</a:t>
            </a:fld>
            <a:endParaRPr lang="es-PE"/>
          </a:p>
        </p:txBody>
      </p:sp>
    </p:spTree>
    <p:extLst>
      <p:ext uri="{BB962C8B-B14F-4D97-AF65-F5344CB8AC3E}">
        <p14:creationId xmlns:p14="http://schemas.microsoft.com/office/powerpoint/2010/main" val="1713705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E09D3CE-A818-4608-9651-DA58B3348790}" type="datetimeFigureOut">
              <a:rPr lang="es-PE" smtClean="0"/>
              <a:t>24/07/2025</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E56B9B12-28F3-496C-B572-27D7F5871C90}" type="slidenum">
              <a:rPr lang="es-PE" smtClean="0"/>
              <a:t>‹Nº›</a:t>
            </a:fld>
            <a:endParaRPr lang="es-PE"/>
          </a:p>
        </p:txBody>
      </p:sp>
    </p:spTree>
    <p:extLst>
      <p:ext uri="{BB962C8B-B14F-4D97-AF65-F5344CB8AC3E}">
        <p14:creationId xmlns:p14="http://schemas.microsoft.com/office/powerpoint/2010/main" val="3844431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E09D3CE-A818-4608-9651-DA58B3348790}" type="datetimeFigureOut">
              <a:rPr lang="es-PE" smtClean="0"/>
              <a:t>24/07/2025</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E56B9B12-28F3-496C-B572-27D7F5871C90}" type="slidenum">
              <a:rPr lang="es-PE" smtClean="0"/>
              <a:t>‹Nº›</a:t>
            </a:fld>
            <a:endParaRPr lang="es-PE"/>
          </a:p>
        </p:txBody>
      </p:sp>
    </p:spTree>
    <p:extLst>
      <p:ext uri="{BB962C8B-B14F-4D97-AF65-F5344CB8AC3E}">
        <p14:creationId xmlns:p14="http://schemas.microsoft.com/office/powerpoint/2010/main" val="2226068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FE09D3CE-A818-4608-9651-DA58B3348790}" type="datetimeFigureOut">
              <a:rPr lang="es-PE" smtClean="0"/>
              <a:t>24/07/2025</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E56B9B12-28F3-496C-B572-27D7F5871C90}" type="slidenum">
              <a:rPr lang="es-PE" smtClean="0"/>
              <a:t>‹Nº›</a:t>
            </a:fld>
            <a:endParaRPr lang="es-P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94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FE09D3CE-A818-4608-9651-DA58B3348790}" type="datetimeFigureOut">
              <a:rPr lang="es-PE" smtClean="0"/>
              <a:t>24/07/2025</a:t>
            </a:fld>
            <a:endParaRPr lang="es-PE"/>
          </a:p>
        </p:txBody>
      </p:sp>
      <p:sp>
        <p:nvSpPr>
          <p:cNvPr id="6" name="Footer Placeholder 5"/>
          <p:cNvSpPr>
            <a:spLocks noGrp="1"/>
          </p:cNvSpPr>
          <p:nvPr>
            <p:ph type="ftr" sz="quarter" idx="11"/>
          </p:nvPr>
        </p:nvSpPr>
        <p:spPr/>
        <p:txBody>
          <a:bodyPr/>
          <a:lstStyle/>
          <a:p>
            <a:endParaRPr lang="es-PE"/>
          </a:p>
        </p:txBody>
      </p:sp>
      <p:sp>
        <p:nvSpPr>
          <p:cNvPr id="7" name="Slide Number Placeholder 6"/>
          <p:cNvSpPr>
            <a:spLocks noGrp="1"/>
          </p:cNvSpPr>
          <p:nvPr>
            <p:ph type="sldNum" sz="quarter" idx="12"/>
          </p:nvPr>
        </p:nvSpPr>
        <p:spPr/>
        <p:txBody>
          <a:bodyPr/>
          <a:lstStyle/>
          <a:p>
            <a:fld id="{E56B9B12-28F3-496C-B572-27D7F5871C90}" type="slidenum">
              <a:rPr lang="es-PE" smtClean="0"/>
              <a:t>‹Nº›</a:t>
            </a:fld>
            <a:endParaRPr lang="es-PE"/>
          </a:p>
        </p:txBody>
      </p:sp>
    </p:spTree>
    <p:extLst>
      <p:ext uri="{BB962C8B-B14F-4D97-AF65-F5344CB8AC3E}">
        <p14:creationId xmlns:p14="http://schemas.microsoft.com/office/powerpoint/2010/main" val="183978967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1097280" y="2582334"/>
            <a:ext cx="4937760" cy="33782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6217920" y="2582334"/>
            <a:ext cx="4937760" cy="33782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E09D3CE-A818-4608-9651-DA58B3348790}" type="datetimeFigureOut">
              <a:rPr lang="es-PE" smtClean="0"/>
              <a:t>24/07/2025</a:t>
            </a:fld>
            <a:endParaRPr lang="es-PE"/>
          </a:p>
        </p:txBody>
      </p:sp>
      <p:sp>
        <p:nvSpPr>
          <p:cNvPr id="8" name="Footer Placeholder 7"/>
          <p:cNvSpPr>
            <a:spLocks noGrp="1"/>
          </p:cNvSpPr>
          <p:nvPr>
            <p:ph type="ftr" sz="quarter" idx="11"/>
          </p:nvPr>
        </p:nvSpPr>
        <p:spPr/>
        <p:txBody>
          <a:bodyPr/>
          <a:lstStyle/>
          <a:p>
            <a:endParaRPr lang="es-PE"/>
          </a:p>
        </p:txBody>
      </p:sp>
      <p:sp>
        <p:nvSpPr>
          <p:cNvPr id="9" name="Slide Number Placeholder 8"/>
          <p:cNvSpPr>
            <a:spLocks noGrp="1"/>
          </p:cNvSpPr>
          <p:nvPr>
            <p:ph type="sldNum" sz="quarter" idx="12"/>
          </p:nvPr>
        </p:nvSpPr>
        <p:spPr/>
        <p:txBody>
          <a:bodyPr/>
          <a:lstStyle/>
          <a:p>
            <a:fld id="{E56B9B12-28F3-496C-B572-27D7F5871C90}" type="slidenum">
              <a:rPr lang="es-PE" smtClean="0"/>
              <a:t>‹Nº›</a:t>
            </a:fld>
            <a:endParaRPr lang="es-PE"/>
          </a:p>
        </p:txBody>
      </p:sp>
    </p:spTree>
    <p:extLst>
      <p:ext uri="{BB962C8B-B14F-4D97-AF65-F5344CB8AC3E}">
        <p14:creationId xmlns:p14="http://schemas.microsoft.com/office/powerpoint/2010/main" val="243069358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FE09D3CE-A818-4608-9651-DA58B3348790}" type="datetimeFigureOut">
              <a:rPr lang="es-PE" smtClean="0"/>
              <a:t>24/07/2025</a:t>
            </a:fld>
            <a:endParaRPr lang="es-PE"/>
          </a:p>
        </p:txBody>
      </p:sp>
      <p:sp>
        <p:nvSpPr>
          <p:cNvPr id="4" name="Footer Placeholder 3"/>
          <p:cNvSpPr>
            <a:spLocks noGrp="1"/>
          </p:cNvSpPr>
          <p:nvPr>
            <p:ph type="ftr" sz="quarter" idx="11"/>
          </p:nvPr>
        </p:nvSpPr>
        <p:spPr/>
        <p:txBody>
          <a:bodyPr/>
          <a:lstStyle/>
          <a:p>
            <a:endParaRPr lang="es-PE"/>
          </a:p>
        </p:txBody>
      </p:sp>
      <p:sp>
        <p:nvSpPr>
          <p:cNvPr id="5" name="Slide Number Placeholder 4"/>
          <p:cNvSpPr>
            <a:spLocks noGrp="1"/>
          </p:cNvSpPr>
          <p:nvPr>
            <p:ph type="sldNum" sz="quarter" idx="12"/>
          </p:nvPr>
        </p:nvSpPr>
        <p:spPr/>
        <p:txBody>
          <a:bodyPr/>
          <a:lstStyle/>
          <a:p>
            <a:fld id="{E56B9B12-28F3-496C-B572-27D7F5871C90}" type="slidenum">
              <a:rPr lang="es-PE" smtClean="0"/>
              <a:t>‹Nº›</a:t>
            </a:fld>
            <a:endParaRPr lang="es-PE"/>
          </a:p>
        </p:txBody>
      </p:sp>
    </p:spTree>
    <p:extLst>
      <p:ext uri="{BB962C8B-B14F-4D97-AF65-F5344CB8AC3E}">
        <p14:creationId xmlns:p14="http://schemas.microsoft.com/office/powerpoint/2010/main" val="35600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E09D3CE-A818-4608-9651-DA58B3348790}" type="datetimeFigureOut">
              <a:rPr lang="es-PE" smtClean="0"/>
              <a:t>24/07/2025</a:t>
            </a:fld>
            <a:endParaRPr lang="es-P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s-PE"/>
          </a:p>
        </p:txBody>
      </p:sp>
      <p:sp>
        <p:nvSpPr>
          <p:cNvPr id="9" name="Slide Number Placeholder 8"/>
          <p:cNvSpPr>
            <a:spLocks noGrp="1"/>
          </p:cNvSpPr>
          <p:nvPr>
            <p:ph type="sldNum" sz="quarter" idx="12"/>
          </p:nvPr>
        </p:nvSpPr>
        <p:spPr/>
        <p:txBody>
          <a:bodyPr/>
          <a:lstStyle/>
          <a:p>
            <a:fld id="{E56B9B12-28F3-496C-B572-27D7F5871C90}" type="slidenum">
              <a:rPr lang="es-PE" smtClean="0"/>
              <a:t>‹Nº›</a:t>
            </a:fld>
            <a:endParaRPr lang="es-PE"/>
          </a:p>
        </p:txBody>
      </p:sp>
    </p:spTree>
    <p:extLst>
      <p:ext uri="{BB962C8B-B14F-4D97-AF65-F5344CB8AC3E}">
        <p14:creationId xmlns:p14="http://schemas.microsoft.com/office/powerpoint/2010/main" val="570735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E09D3CE-A818-4608-9651-DA58B3348790}" type="datetimeFigureOut">
              <a:rPr lang="es-PE" smtClean="0"/>
              <a:t>24/07/2025</a:t>
            </a:fld>
            <a:endParaRPr lang="es-PE"/>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s-PE"/>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56B9B12-28F3-496C-B572-27D7F5871C90}" type="slidenum">
              <a:rPr lang="es-PE" smtClean="0"/>
              <a:t>‹Nº›</a:t>
            </a:fld>
            <a:endParaRPr lang="es-PE"/>
          </a:p>
        </p:txBody>
      </p:sp>
    </p:spTree>
    <p:extLst>
      <p:ext uri="{BB962C8B-B14F-4D97-AF65-F5344CB8AC3E}">
        <p14:creationId xmlns:p14="http://schemas.microsoft.com/office/powerpoint/2010/main" val="402860702"/>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FE09D3CE-A818-4608-9651-DA58B3348790}" type="datetimeFigureOut">
              <a:rPr lang="es-PE" smtClean="0"/>
              <a:t>24/07/2025</a:t>
            </a:fld>
            <a:endParaRPr lang="es-PE"/>
          </a:p>
        </p:txBody>
      </p:sp>
      <p:sp>
        <p:nvSpPr>
          <p:cNvPr id="6" name="Footer Placeholder 5"/>
          <p:cNvSpPr>
            <a:spLocks noGrp="1"/>
          </p:cNvSpPr>
          <p:nvPr>
            <p:ph type="ftr" sz="quarter" idx="11"/>
          </p:nvPr>
        </p:nvSpPr>
        <p:spPr/>
        <p:txBody>
          <a:bodyPr/>
          <a:lstStyle/>
          <a:p>
            <a:endParaRPr lang="es-PE"/>
          </a:p>
        </p:txBody>
      </p:sp>
      <p:sp>
        <p:nvSpPr>
          <p:cNvPr id="7" name="Slide Number Placeholder 6"/>
          <p:cNvSpPr>
            <a:spLocks noGrp="1"/>
          </p:cNvSpPr>
          <p:nvPr>
            <p:ph type="sldNum" sz="quarter" idx="12"/>
          </p:nvPr>
        </p:nvSpPr>
        <p:spPr/>
        <p:txBody>
          <a:bodyPr/>
          <a:lstStyle/>
          <a:p>
            <a:fld id="{E56B9B12-28F3-496C-B572-27D7F5871C90}" type="slidenum">
              <a:rPr lang="es-PE" smtClean="0"/>
              <a:t>‹Nº›</a:t>
            </a:fld>
            <a:endParaRPr lang="es-PE"/>
          </a:p>
        </p:txBody>
      </p:sp>
    </p:spTree>
    <p:extLst>
      <p:ext uri="{BB962C8B-B14F-4D97-AF65-F5344CB8AC3E}">
        <p14:creationId xmlns:p14="http://schemas.microsoft.com/office/powerpoint/2010/main" val="1969463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E09D3CE-A818-4608-9651-DA58B3348790}" type="datetimeFigureOut">
              <a:rPr lang="es-PE" smtClean="0"/>
              <a:t>24/07/2025</a:t>
            </a:fld>
            <a:endParaRPr lang="es-PE"/>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s-PE"/>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56B9B12-28F3-496C-B572-27D7F5871C90}" type="slidenum">
              <a:rPr lang="es-PE" smtClean="0"/>
              <a:t>‹Nº›</a:t>
            </a:fld>
            <a:endParaRPr lang="es-PE"/>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5672754"/>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81561" y="3967693"/>
            <a:ext cx="10554237" cy="978480"/>
          </a:xfrm>
        </p:spPr>
        <p:txBody>
          <a:bodyPr>
            <a:normAutofit/>
          </a:bodyPr>
          <a:lstStyle/>
          <a:p>
            <a:r>
              <a:rPr lang="es-PE" dirty="0"/>
              <a:t>Dr. Luis Alberto Medina Rodrigo</a:t>
            </a:r>
          </a:p>
          <a:p>
            <a:r>
              <a:rPr lang="es-PE" sz="1400" dirty="0"/>
              <a:t>Fiscal Adjunto Provincial</a:t>
            </a:r>
          </a:p>
        </p:txBody>
      </p:sp>
      <p:sp>
        <p:nvSpPr>
          <p:cNvPr id="6" name="Rectángulo 5"/>
          <p:cNvSpPr/>
          <p:nvPr/>
        </p:nvSpPr>
        <p:spPr>
          <a:xfrm>
            <a:off x="274321" y="1180236"/>
            <a:ext cx="11840892" cy="1323439"/>
          </a:xfrm>
          <a:prstGeom prst="rect">
            <a:avLst/>
          </a:prstGeom>
          <a:noFill/>
        </p:spPr>
        <p:txBody>
          <a:bodyPr wrap="square" lIns="91440" tIns="45720" rIns="91440" bIns="45720">
            <a:spAutoFit/>
          </a:bodyPr>
          <a:lstStyle/>
          <a:p>
            <a:pPr algn="ctr"/>
            <a:r>
              <a:rPr lang="es-PE" sz="4000"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ACTOS DE INVESTIGACION EN PROCEDIMIENTOS ESPECIALES </a:t>
            </a:r>
          </a:p>
        </p:txBody>
      </p:sp>
    </p:spTree>
    <p:extLst>
      <p:ext uri="{BB962C8B-B14F-4D97-AF65-F5344CB8AC3E}">
        <p14:creationId xmlns:p14="http://schemas.microsoft.com/office/powerpoint/2010/main" val="982653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es-PE"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PROCESO DE COLABORACION EFICAZ</a:t>
            </a:r>
            <a:endParaRPr lang="es-PE" dirty="0"/>
          </a:p>
        </p:txBody>
      </p:sp>
      <p:sp>
        <p:nvSpPr>
          <p:cNvPr id="3" name="Marcador de contenido 2"/>
          <p:cNvSpPr>
            <a:spLocks noGrp="1"/>
          </p:cNvSpPr>
          <p:nvPr>
            <p:ph idx="1"/>
          </p:nvPr>
        </p:nvSpPr>
        <p:spPr/>
        <p:txBody>
          <a:bodyPr>
            <a:normAutofit/>
          </a:bodyPr>
          <a:lstStyle/>
          <a:p>
            <a:pPr marL="201168" lvl="1" indent="0">
              <a:lnSpc>
                <a:spcPct val="110000"/>
              </a:lnSpc>
              <a:buNone/>
            </a:pPr>
            <a:r>
              <a:rPr lang="es-PE" sz="2000" b="1" dirty="0"/>
              <a:t>FASE DE CORROBORACION</a:t>
            </a:r>
          </a:p>
          <a:p>
            <a:pPr marL="201168" lvl="1" indent="0">
              <a:buNone/>
            </a:pPr>
            <a:r>
              <a:rPr lang="es-PE" sz="2000" dirty="0"/>
              <a:t>Declaración del colaborador</a:t>
            </a:r>
          </a:p>
          <a:p>
            <a:pPr marL="201168" lvl="1" indent="0">
              <a:buNone/>
            </a:pPr>
            <a:r>
              <a:rPr lang="es-PE" sz="2000" dirty="0"/>
              <a:t>Que diligencias se pueden hacer para corroborar la información proporcionada por el colaborador</a:t>
            </a:r>
          </a:p>
          <a:p>
            <a:pPr marL="201168" lvl="1" indent="0">
              <a:buNone/>
            </a:pPr>
            <a:r>
              <a:rPr lang="es-PE" sz="2000" dirty="0"/>
              <a:t>Esto se desprende del articulo 481 del NCPP</a:t>
            </a:r>
          </a:p>
          <a:p>
            <a:pPr marL="201168" lvl="1" indent="0">
              <a:buNone/>
            </a:pPr>
            <a:r>
              <a:rPr lang="es-PE" sz="2000" dirty="0"/>
              <a:t>             Declaraciones (testimoniales)</a:t>
            </a:r>
          </a:p>
          <a:p>
            <a:pPr marL="201168" lvl="1" indent="0">
              <a:buNone/>
            </a:pPr>
            <a:r>
              <a:rPr lang="es-PE" sz="2000" dirty="0"/>
              <a:t>             Documentales</a:t>
            </a:r>
          </a:p>
          <a:p>
            <a:pPr marL="201168" lvl="1" indent="0">
              <a:buNone/>
            </a:pPr>
            <a:r>
              <a:rPr lang="es-PE" sz="2000" dirty="0"/>
              <a:t>             Informes periciales</a:t>
            </a:r>
          </a:p>
          <a:p>
            <a:pPr marL="201168" lvl="1" indent="0">
              <a:buNone/>
            </a:pPr>
            <a:r>
              <a:rPr lang="es-PE" sz="2000" dirty="0"/>
              <a:t>             Diligencias objetivas e irreproducibles</a:t>
            </a:r>
          </a:p>
        </p:txBody>
      </p:sp>
    </p:spTree>
    <p:extLst>
      <p:ext uri="{BB962C8B-B14F-4D97-AF65-F5344CB8AC3E}">
        <p14:creationId xmlns:p14="http://schemas.microsoft.com/office/powerpoint/2010/main" val="3766739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PE" dirty="0"/>
              <a:t> </a:t>
            </a:r>
            <a:r>
              <a:rPr kumimoji="0" lang="es-PE"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PROCESO DE COLABORACION EFICAZ</a:t>
            </a:r>
            <a:endParaRPr lang="es-PE" dirty="0"/>
          </a:p>
        </p:txBody>
      </p:sp>
      <p:sp>
        <p:nvSpPr>
          <p:cNvPr id="3" name="Marcador de contenido 2"/>
          <p:cNvSpPr>
            <a:spLocks noGrp="1"/>
          </p:cNvSpPr>
          <p:nvPr>
            <p:ph idx="1"/>
          </p:nvPr>
        </p:nvSpPr>
        <p:spPr>
          <a:xfrm>
            <a:off x="1357053" y="1866516"/>
            <a:ext cx="9584574" cy="4023360"/>
          </a:xfrm>
        </p:spPr>
        <p:txBody>
          <a:bodyPr/>
          <a:lstStyle/>
          <a:p>
            <a:pPr marL="201168" lvl="1" indent="0">
              <a:buNone/>
            </a:pPr>
            <a:endParaRPr lang="es-PE" dirty="0"/>
          </a:p>
          <a:p>
            <a:pPr marL="201168" lvl="1" indent="0">
              <a:buNone/>
            </a:pPr>
            <a:endParaRPr lang="es-PE" dirty="0"/>
          </a:p>
          <a:p>
            <a:pPr marL="201168" lvl="1" indent="0">
              <a:buNone/>
            </a:pPr>
            <a:endParaRPr lang="es-PE" dirty="0"/>
          </a:p>
          <a:p>
            <a:pPr marL="201168" lvl="1" indent="0">
              <a:buNone/>
            </a:pPr>
            <a:endParaRPr lang="es-PE" dirty="0"/>
          </a:p>
          <a:p>
            <a:pPr marL="201168" lvl="1" indent="0">
              <a:buNone/>
            </a:pPr>
            <a:r>
              <a:rPr lang="es-PE" dirty="0"/>
              <a:t>LOS ACTOS DE INVESTIGACION SE RIGEN POR LAS FORMALIDADES DEL CODIGO PERO DE ACUERDO A LA NATURALEZA DEL PROCESO DE COLABORACION </a:t>
            </a:r>
          </a:p>
          <a:p>
            <a:pPr marL="201168" lvl="1" indent="0">
              <a:buNone/>
            </a:pPr>
            <a:endParaRPr lang="es-PE" dirty="0"/>
          </a:p>
          <a:p>
            <a:pPr marL="201168" lvl="1" indent="0">
              <a:buNone/>
            </a:pPr>
            <a:r>
              <a:rPr lang="es-PE" dirty="0"/>
              <a:t>“NO HABRA CONTRADICTORIO”</a:t>
            </a:r>
          </a:p>
        </p:txBody>
      </p:sp>
    </p:spTree>
    <p:extLst>
      <p:ext uri="{BB962C8B-B14F-4D97-AF65-F5344CB8AC3E}">
        <p14:creationId xmlns:p14="http://schemas.microsoft.com/office/powerpoint/2010/main" val="955585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05840" y="317083"/>
            <a:ext cx="10149840" cy="1450757"/>
          </a:xfrm>
        </p:spPr>
        <p:txBody>
          <a:bodyPr/>
          <a:lstStyle/>
          <a:p>
            <a:r>
              <a:rPr lang="es-PE" b="1" dirty="0"/>
              <a:t> </a:t>
            </a:r>
            <a:r>
              <a:rPr kumimoji="0" lang="es-PE"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PROCESO DE COLABORACION EFICAZ</a:t>
            </a:r>
            <a:endParaRPr lang="es-PE" dirty="0"/>
          </a:p>
        </p:txBody>
      </p:sp>
      <p:sp>
        <p:nvSpPr>
          <p:cNvPr id="3" name="Marcador de contenido 2"/>
          <p:cNvSpPr>
            <a:spLocks noGrp="1"/>
          </p:cNvSpPr>
          <p:nvPr>
            <p:ph idx="1"/>
          </p:nvPr>
        </p:nvSpPr>
        <p:spPr>
          <a:xfrm>
            <a:off x="1097280" y="1943408"/>
            <a:ext cx="10058400" cy="4023360"/>
          </a:xfrm>
        </p:spPr>
        <p:txBody>
          <a:bodyPr/>
          <a:lstStyle/>
          <a:p>
            <a:endParaRPr lang="es-PE" dirty="0"/>
          </a:p>
          <a:p>
            <a:r>
              <a:rPr lang="es-PE" b="1" dirty="0"/>
              <a:t>DECLARACIONES TESTIMONIALES</a:t>
            </a:r>
          </a:p>
          <a:p>
            <a:r>
              <a:rPr lang="es-PE" dirty="0"/>
              <a:t>          DE FORMA RESERVADA</a:t>
            </a:r>
          </a:p>
          <a:p>
            <a:r>
              <a:rPr lang="es-PE" dirty="0"/>
              <a:t>          EN EL PROCESO COMUN</a:t>
            </a:r>
          </a:p>
          <a:p>
            <a:r>
              <a:rPr lang="es-PE" dirty="0"/>
              <a:t>          USO DE LAS DECLARACIONES PREVIAS  </a:t>
            </a:r>
          </a:p>
        </p:txBody>
      </p:sp>
    </p:spTree>
    <p:extLst>
      <p:ext uri="{BB962C8B-B14F-4D97-AF65-F5344CB8AC3E}">
        <p14:creationId xmlns:p14="http://schemas.microsoft.com/office/powerpoint/2010/main" val="3287691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80" y="286603"/>
            <a:ext cx="9593580" cy="1450757"/>
          </a:xfrm>
        </p:spPr>
        <p:txBody>
          <a:bodyPr/>
          <a:lstStyle/>
          <a:p>
            <a:r>
              <a:rPr kumimoji="0" lang="es-PE"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PROCESO DE COLABORACION EFICAZ</a:t>
            </a:r>
            <a:endParaRPr lang="es-PE" dirty="0"/>
          </a:p>
        </p:txBody>
      </p:sp>
      <p:sp>
        <p:nvSpPr>
          <p:cNvPr id="3" name="Marcador de contenido 2"/>
          <p:cNvSpPr>
            <a:spLocks noGrp="1"/>
          </p:cNvSpPr>
          <p:nvPr>
            <p:ph idx="1"/>
          </p:nvPr>
        </p:nvSpPr>
        <p:spPr/>
        <p:txBody>
          <a:bodyPr>
            <a:normAutofit fontScale="40000" lnSpcReduction="20000"/>
          </a:bodyPr>
          <a:lstStyle/>
          <a:p>
            <a:pPr marL="91440" marR="0" lvl="0" indent="-9144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endParaRPr kumimoji="0" lang="es-PE" sz="2000" b="1"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lang="es-PE" sz="5000" b="1" dirty="0">
                <a:solidFill>
                  <a:prstClr val="black">
                    <a:lumMod val="75000"/>
                    <a:lumOff val="25000"/>
                  </a:prstClr>
                </a:solidFill>
                <a:latin typeface="Calibri" panose="020F0502020204030204"/>
              </a:rPr>
              <a:t>INFORMES PERICIALES</a:t>
            </a: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endParaRPr kumimoji="0" lang="es-PE" sz="5000" b="1"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kumimoji="0" lang="es-PE" sz="50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rPr>
              <a:t>          DE FORMA RESERVADA</a:t>
            </a: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kumimoji="0" lang="es-PE" sz="50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rPr>
              <a:t>          EN EL PROCESO COMUN</a:t>
            </a: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kumimoji="0" lang="es-PE" sz="50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rPr>
              <a:t>          </a:t>
            </a: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endParaRPr lang="es-PE" sz="3600" b="1" dirty="0">
              <a:solidFill>
                <a:prstClr val="black">
                  <a:lumMod val="75000"/>
                  <a:lumOff val="25000"/>
                </a:prstClr>
              </a:solidFill>
              <a:latin typeface="Calibri" panose="020F0502020204030204"/>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endParaRPr kumimoji="0" lang="es-PE" sz="3600" b="1"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endParaRPr kumimoji="0" lang="es-PE" sz="2000" b="1"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endParaRPr lang="es-PE" b="1" dirty="0">
              <a:solidFill>
                <a:prstClr val="black">
                  <a:lumMod val="75000"/>
                  <a:lumOff val="25000"/>
                </a:prstClr>
              </a:solidFill>
              <a:latin typeface="Calibri" panose="020F0502020204030204"/>
            </a:endParaRPr>
          </a:p>
          <a:p>
            <a:pPr marL="0" marR="0" lvl="0" indent="0" algn="l" defTabSz="914400" rtl="0" eaLnBrk="1" fontAlgn="auto" latinLnBrk="0" hangingPunct="1">
              <a:lnSpc>
                <a:spcPct val="90000"/>
              </a:lnSpc>
              <a:spcBef>
                <a:spcPts val="1200"/>
              </a:spcBef>
              <a:spcAft>
                <a:spcPts val="200"/>
              </a:spcAft>
              <a:buClr>
                <a:srgbClr val="4A66AC"/>
              </a:buClr>
              <a:buSzPct val="100000"/>
              <a:buNone/>
              <a:tabLst/>
              <a:defRPr/>
            </a:pPr>
            <a:endParaRPr lang="es-PE" b="1" dirty="0">
              <a:solidFill>
                <a:prstClr val="black">
                  <a:lumMod val="75000"/>
                  <a:lumOff val="25000"/>
                </a:prstClr>
              </a:solidFill>
              <a:latin typeface="Calibri" panose="020F0502020204030204"/>
            </a:endParaRPr>
          </a:p>
          <a:p>
            <a:pPr marL="0" marR="0" lvl="0" indent="0" algn="l" defTabSz="914400" rtl="0" eaLnBrk="1" fontAlgn="auto" latinLnBrk="0" hangingPunct="1">
              <a:lnSpc>
                <a:spcPct val="90000"/>
              </a:lnSpc>
              <a:spcBef>
                <a:spcPts val="1200"/>
              </a:spcBef>
              <a:spcAft>
                <a:spcPts val="200"/>
              </a:spcAft>
              <a:buClr>
                <a:srgbClr val="4A66AC"/>
              </a:buClr>
              <a:buSzPct val="100000"/>
              <a:buNone/>
              <a:tabLst/>
              <a:defRPr/>
            </a:pPr>
            <a:r>
              <a:rPr lang="es-PE" b="1" dirty="0">
                <a:solidFill>
                  <a:prstClr val="black">
                    <a:lumMod val="75000"/>
                    <a:lumOff val="25000"/>
                  </a:prstClr>
                </a:solidFill>
                <a:latin typeface="Calibri" panose="020F0502020204030204"/>
              </a:rPr>
              <a:t> </a:t>
            </a:r>
            <a:endParaRPr kumimoji="0" lang="es-PE" sz="2000" b="1"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a:p>
            <a:pPr>
              <a:buFont typeface="Wingdings" panose="05000000000000000000" pitchFamily="2" charset="2"/>
              <a:buChar char="q"/>
            </a:pPr>
            <a:endParaRPr lang="es-PE" dirty="0"/>
          </a:p>
          <a:p>
            <a:endParaRPr lang="es-PE" dirty="0"/>
          </a:p>
        </p:txBody>
      </p:sp>
    </p:spTree>
    <p:extLst>
      <p:ext uri="{BB962C8B-B14F-4D97-AF65-F5344CB8AC3E}">
        <p14:creationId xmlns:p14="http://schemas.microsoft.com/office/powerpoint/2010/main" val="14984517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just"/>
            <a:r>
              <a:rPr kumimoji="0" lang="es-PE"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PROCESO DE COLABORACION EFICAZ</a:t>
            </a:r>
            <a:endParaRPr lang="es-PE" dirty="0"/>
          </a:p>
        </p:txBody>
      </p:sp>
      <p:sp>
        <p:nvSpPr>
          <p:cNvPr id="3" name="Marcador de contenido 2"/>
          <p:cNvSpPr>
            <a:spLocks noGrp="1"/>
          </p:cNvSpPr>
          <p:nvPr>
            <p:ph idx="1"/>
          </p:nvPr>
        </p:nvSpPr>
        <p:spPr>
          <a:xfrm>
            <a:off x="1280161" y="2147070"/>
            <a:ext cx="9875520" cy="4023360"/>
          </a:xfrm>
        </p:spPr>
        <p:txBody>
          <a:bodyPr/>
          <a:lstStyle/>
          <a:p>
            <a:r>
              <a:rPr lang="es-PE" b="1" dirty="0"/>
              <a:t>RECABAR DOCUMENTACION</a:t>
            </a:r>
          </a:p>
          <a:p>
            <a:r>
              <a:rPr lang="es-PE" b="1" dirty="0"/>
              <a:t>         </a:t>
            </a:r>
            <a:r>
              <a:rPr lang="es-PE" dirty="0"/>
              <a:t>Entregada por el aspirante a colaborador (publica o privada)</a:t>
            </a:r>
          </a:p>
          <a:p>
            <a:r>
              <a:rPr lang="es-PE" dirty="0"/>
              <a:t>         Corroborar la información proporcionada por el colaborador</a:t>
            </a:r>
          </a:p>
          <a:p>
            <a:r>
              <a:rPr lang="es-PE" dirty="0"/>
              <a:t>         Análisis de la información entregada: </a:t>
            </a:r>
          </a:p>
          <a:p>
            <a:r>
              <a:rPr lang="es-PE" dirty="0"/>
              <a:t>         Celulares, equipos de computo o equipos de almacenamiento</a:t>
            </a:r>
          </a:p>
        </p:txBody>
      </p:sp>
    </p:spTree>
    <p:extLst>
      <p:ext uri="{BB962C8B-B14F-4D97-AF65-F5344CB8AC3E}">
        <p14:creationId xmlns:p14="http://schemas.microsoft.com/office/powerpoint/2010/main" val="24818427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kumimoji="0" lang="es-PE"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PROCESO DE COLABORACION EFICAZ</a:t>
            </a:r>
            <a:endParaRPr lang="es-PE" dirty="0"/>
          </a:p>
        </p:txBody>
      </p:sp>
      <p:sp>
        <p:nvSpPr>
          <p:cNvPr id="3" name="Marcador de contenido 2"/>
          <p:cNvSpPr>
            <a:spLocks noGrp="1"/>
          </p:cNvSpPr>
          <p:nvPr>
            <p:ph idx="1"/>
          </p:nvPr>
        </p:nvSpPr>
        <p:spPr>
          <a:xfrm>
            <a:off x="1814253" y="1991206"/>
            <a:ext cx="9231283" cy="4023360"/>
          </a:xfrm>
        </p:spPr>
        <p:txBody>
          <a:bodyPr/>
          <a:lstStyle/>
          <a:p>
            <a:r>
              <a:rPr lang="es-PE" b="1" i="1" dirty="0"/>
              <a:t>DILIGENCIAS EXTERNAS</a:t>
            </a:r>
          </a:p>
          <a:p>
            <a:r>
              <a:rPr lang="es-PE" i="1" dirty="0"/>
              <a:t>         </a:t>
            </a:r>
            <a:r>
              <a:rPr lang="es-PE" dirty="0"/>
              <a:t>LUGAR DE LOS HECHOS</a:t>
            </a:r>
          </a:p>
          <a:p>
            <a:r>
              <a:rPr lang="es-PE" dirty="0"/>
              <a:t>         LUGAR DONDE SE PUEDAN UBICAR: </a:t>
            </a:r>
          </a:p>
          <a:p>
            <a:r>
              <a:rPr lang="es-PE" dirty="0"/>
              <a:t>             VETIGIOS DEL DELITO </a:t>
            </a:r>
          </a:p>
          <a:p>
            <a:r>
              <a:rPr lang="es-PE" dirty="0"/>
              <a:t>              EFECTOS DEL DELITO</a:t>
            </a:r>
          </a:p>
          <a:p>
            <a:r>
              <a:rPr lang="es-PE" dirty="0"/>
              <a:t>             INSTRUMENTOS DEL DELITO</a:t>
            </a:r>
          </a:p>
        </p:txBody>
      </p:sp>
    </p:spTree>
    <p:extLst>
      <p:ext uri="{BB962C8B-B14F-4D97-AF65-F5344CB8AC3E}">
        <p14:creationId xmlns:p14="http://schemas.microsoft.com/office/powerpoint/2010/main" val="739222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kumimoji="0" lang="es-PE"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PROCESO DE COLABORACION EFICAZ</a:t>
            </a:r>
            <a:endParaRPr lang="es-PE" sz="4000" b="1" dirty="0"/>
          </a:p>
        </p:txBody>
      </p:sp>
      <p:sp>
        <p:nvSpPr>
          <p:cNvPr id="3" name="Marcador de contenido 2"/>
          <p:cNvSpPr>
            <a:spLocks noGrp="1"/>
          </p:cNvSpPr>
          <p:nvPr>
            <p:ph idx="1"/>
          </p:nvPr>
        </p:nvSpPr>
        <p:spPr>
          <a:xfrm>
            <a:off x="1336271" y="2115898"/>
            <a:ext cx="9584574" cy="4147742"/>
          </a:xfrm>
        </p:spPr>
        <p:txBody>
          <a:bodyPr>
            <a:normAutofit/>
          </a:bodyPr>
          <a:lstStyle/>
          <a:p>
            <a:pPr marL="91440" marR="0" lvl="0" indent="-91440" algn="just"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lang="es-PE" b="1" dirty="0">
                <a:solidFill>
                  <a:prstClr val="black">
                    <a:lumMod val="75000"/>
                    <a:lumOff val="25000"/>
                  </a:prstClr>
                </a:solidFill>
                <a:latin typeface="Calibri" panose="020F0502020204030204"/>
              </a:rPr>
              <a:t>REQUERIR MEDIDAS LIMITATIVAS CON FINES DE CORROBORACION</a:t>
            </a:r>
          </a:p>
          <a:p>
            <a:pPr marL="91440" marR="0" lvl="0" indent="-91440" algn="just"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lang="es-PE" b="1" dirty="0">
                <a:solidFill>
                  <a:prstClr val="black">
                    <a:lumMod val="75000"/>
                    <a:lumOff val="25000"/>
                  </a:prstClr>
                </a:solidFill>
                <a:latin typeface="Calibri" panose="020F0502020204030204"/>
              </a:rPr>
              <a:t>      </a:t>
            </a:r>
            <a:r>
              <a:rPr lang="es-PE" dirty="0">
                <a:solidFill>
                  <a:prstClr val="black">
                    <a:lumMod val="75000"/>
                    <a:lumOff val="25000"/>
                  </a:prstClr>
                </a:solidFill>
                <a:latin typeface="Calibri" panose="020F0502020204030204"/>
              </a:rPr>
              <a:t>Video vigilancia</a:t>
            </a:r>
          </a:p>
          <a:p>
            <a:pPr marL="91440" marR="0" lvl="0" indent="-91440" algn="just"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lang="es-PE" dirty="0">
                <a:solidFill>
                  <a:prstClr val="black">
                    <a:lumMod val="75000"/>
                    <a:lumOff val="25000"/>
                  </a:prstClr>
                </a:solidFill>
                <a:latin typeface="Calibri" panose="020F0502020204030204"/>
              </a:rPr>
              <a:t>      intervención corporal</a:t>
            </a:r>
          </a:p>
          <a:p>
            <a:pPr marL="91440" marR="0" lvl="0" indent="-91440" algn="just"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lang="es-PE" dirty="0">
                <a:solidFill>
                  <a:prstClr val="black">
                    <a:lumMod val="75000"/>
                    <a:lumOff val="25000"/>
                  </a:prstClr>
                </a:solidFill>
                <a:latin typeface="Calibri" panose="020F0502020204030204"/>
              </a:rPr>
              <a:t>      Allanamiento</a:t>
            </a:r>
          </a:p>
          <a:p>
            <a:pPr marL="91440" marR="0" lvl="0" indent="-91440" algn="just"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lang="es-PE" dirty="0">
                <a:solidFill>
                  <a:prstClr val="black">
                    <a:lumMod val="75000"/>
                    <a:lumOff val="25000"/>
                  </a:prstClr>
                </a:solidFill>
                <a:latin typeface="Calibri" panose="020F0502020204030204"/>
              </a:rPr>
              <a:t>      Exhibición de bienes y/o documentos</a:t>
            </a:r>
          </a:p>
          <a:p>
            <a:pPr marL="91440" marR="0" lvl="0" indent="-91440" algn="just"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lang="es-PE" dirty="0">
                <a:solidFill>
                  <a:prstClr val="black">
                    <a:lumMod val="75000"/>
                    <a:lumOff val="25000"/>
                  </a:prstClr>
                </a:solidFill>
                <a:latin typeface="Calibri" panose="020F0502020204030204"/>
              </a:rPr>
              <a:t>     Levantamiento del secreto de las comunicaciones </a:t>
            </a:r>
          </a:p>
          <a:p>
            <a:pPr marL="91440" marR="0" lvl="0" indent="-91440" algn="just"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lang="es-PE" dirty="0">
                <a:solidFill>
                  <a:prstClr val="black">
                    <a:lumMod val="75000"/>
                    <a:lumOff val="25000"/>
                  </a:prstClr>
                </a:solidFill>
                <a:latin typeface="Calibri" panose="020F0502020204030204"/>
              </a:rPr>
              <a:t>      Levantamiento del secreto bancario  </a:t>
            </a:r>
          </a:p>
          <a:p>
            <a:pPr marL="0" marR="0" lvl="0" indent="0" algn="just" defTabSz="914400" rtl="0" eaLnBrk="1" fontAlgn="auto" latinLnBrk="0" hangingPunct="1">
              <a:lnSpc>
                <a:spcPct val="90000"/>
              </a:lnSpc>
              <a:spcBef>
                <a:spcPts val="1200"/>
              </a:spcBef>
              <a:spcAft>
                <a:spcPts val="200"/>
              </a:spcAft>
              <a:buClr>
                <a:srgbClr val="4A66AC"/>
              </a:buClr>
              <a:buSzPct val="100000"/>
              <a:buNone/>
              <a:tabLst/>
              <a:defRPr/>
            </a:pPr>
            <a:r>
              <a:rPr lang="es-PE" dirty="0">
                <a:solidFill>
                  <a:prstClr val="black">
                    <a:lumMod val="75000"/>
                    <a:lumOff val="25000"/>
                  </a:prstClr>
                </a:solidFill>
                <a:latin typeface="Calibri" panose="020F0502020204030204"/>
              </a:rPr>
              <a:t>Es necesario adjuntar transcripción de la declaración del colaborador para motivar dichas medidas</a:t>
            </a:r>
            <a:endParaRPr kumimoji="0" lang="es-PE" sz="200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a:p>
            <a:pPr algn="just"/>
            <a:endParaRPr lang="es-PE" dirty="0"/>
          </a:p>
        </p:txBody>
      </p:sp>
    </p:spTree>
    <p:extLst>
      <p:ext uri="{BB962C8B-B14F-4D97-AF65-F5344CB8AC3E}">
        <p14:creationId xmlns:p14="http://schemas.microsoft.com/office/powerpoint/2010/main" val="9028275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just"/>
            <a:r>
              <a:rPr lang="es-PE" sz="4000" dirty="0"/>
              <a:t>TESTIGOS PROTEGIDOS</a:t>
            </a:r>
          </a:p>
        </p:txBody>
      </p:sp>
      <p:sp>
        <p:nvSpPr>
          <p:cNvPr id="3" name="Marcador de contenido 2"/>
          <p:cNvSpPr>
            <a:spLocks noGrp="1"/>
          </p:cNvSpPr>
          <p:nvPr>
            <p:ph idx="1"/>
          </p:nvPr>
        </p:nvSpPr>
        <p:spPr>
          <a:xfrm>
            <a:off x="1575262" y="2136679"/>
            <a:ext cx="9580418" cy="4023360"/>
          </a:xfrm>
        </p:spPr>
        <p:txBody>
          <a:bodyPr/>
          <a:lstStyle/>
          <a:p>
            <a:pPr marL="0" marR="0" lvl="0" indent="0" algn="just" defTabSz="914400" rtl="0" eaLnBrk="1" fontAlgn="auto" latinLnBrk="0" hangingPunct="1">
              <a:lnSpc>
                <a:spcPct val="90000"/>
              </a:lnSpc>
              <a:spcBef>
                <a:spcPts val="1200"/>
              </a:spcBef>
              <a:spcAft>
                <a:spcPts val="200"/>
              </a:spcAft>
              <a:buClr>
                <a:srgbClr val="4A66AC"/>
              </a:buClr>
              <a:buSzPct val="100000"/>
              <a:buNone/>
              <a:tabLst/>
              <a:defRPr/>
            </a:pPr>
            <a:r>
              <a:rPr kumimoji="0" lang="es-PE" sz="1600" b="1"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rPr>
              <a:t> </a:t>
            </a:r>
          </a:p>
          <a:p>
            <a:pPr algn="just">
              <a:spcAft>
                <a:spcPts val="800"/>
              </a:spcAft>
            </a:pPr>
            <a:endParaRPr lang="es-PE" sz="1600" b="0" i="0" dirty="0">
              <a:solidFill>
                <a:srgbClr val="151515"/>
              </a:solidFill>
              <a:effectLst/>
              <a:latin typeface="Arial" panose="020B0604020202020204" pitchFamily="34" charset="0"/>
            </a:endParaRPr>
          </a:p>
          <a:p>
            <a:pPr algn="just">
              <a:spcAft>
                <a:spcPts val="800"/>
              </a:spcAft>
            </a:pPr>
            <a:r>
              <a:rPr lang="es-PE" sz="1600" b="0" i="0" dirty="0">
                <a:solidFill>
                  <a:srgbClr val="151515"/>
                </a:solidFill>
                <a:effectLst/>
                <a:latin typeface="Arial" panose="020B0604020202020204" pitchFamily="34" charset="0"/>
              </a:rPr>
              <a:t>El Fiscal o el Juez, según el caso, apreciadas las circunstancias previstas en el artículo anterior, de oficio o a instancia de las partes, adoptará según el grado de riesgo o peligro, las medidas necesarias para preservar la identidad del protegido, su domicilio, profesión y lugar de trabajo, sin perjuicio de la acción de contradicción que asista al imputado.</a:t>
            </a:r>
          </a:p>
          <a:p>
            <a:pPr algn="just">
              <a:spcAft>
                <a:spcPts val="800"/>
              </a:spcAft>
            </a:pPr>
            <a:endParaRPr lang="es-PE" sz="1600" b="0" i="0" dirty="0">
              <a:solidFill>
                <a:srgbClr val="151515"/>
              </a:solidFill>
              <a:effectLst/>
              <a:latin typeface="Arial" panose="020B0604020202020204" pitchFamily="34" charset="0"/>
            </a:endParaRPr>
          </a:p>
          <a:p>
            <a:br>
              <a:rPr lang="es-PE" sz="1400" dirty="0"/>
            </a:br>
            <a:endParaRPr kumimoji="0" lang="es-PE" sz="1600" b="1"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a:p>
            <a:pPr marL="0" indent="0" algn="just">
              <a:buNone/>
            </a:pPr>
            <a:endParaRPr lang="es-PE" dirty="0"/>
          </a:p>
        </p:txBody>
      </p:sp>
    </p:spTree>
    <p:extLst>
      <p:ext uri="{BB962C8B-B14F-4D97-AF65-F5344CB8AC3E}">
        <p14:creationId xmlns:p14="http://schemas.microsoft.com/office/powerpoint/2010/main" val="20981300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es-PE" sz="40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TESTIGOS PROTEGIDOS</a:t>
            </a:r>
            <a:endParaRPr lang="es-PE" dirty="0"/>
          </a:p>
        </p:txBody>
      </p:sp>
      <p:sp>
        <p:nvSpPr>
          <p:cNvPr id="3" name="Marcador de contenido 2"/>
          <p:cNvSpPr>
            <a:spLocks noGrp="1"/>
          </p:cNvSpPr>
          <p:nvPr>
            <p:ph idx="1"/>
          </p:nvPr>
        </p:nvSpPr>
        <p:spPr>
          <a:xfrm>
            <a:off x="1097280" y="1855433"/>
            <a:ext cx="10536382" cy="4294215"/>
          </a:xfrm>
        </p:spPr>
        <p:txBody>
          <a:bodyPr>
            <a:normAutofit fontScale="25000" lnSpcReduction="20000"/>
          </a:bodyPr>
          <a:lstStyle/>
          <a:p>
            <a:pPr algn="just">
              <a:spcAft>
                <a:spcPts val="800"/>
              </a:spcAft>
            </a:pPr>
            <a:r>
              <a:rPr lang="es-PE" sz="5600" b="0" i="0" dirty="0">
                <a:solidFill>
                  <a:srgbClr val="151515"/>
                </a:solidFill>
                <a:effectLst/>
                <a:latin typeface="Arial" panose="020B0604020202020204" pitchFamily="34" charset="0"/>
              </a:rPr>
              <a:t>Protección</a:t>
            </a:r>
            <a:r>
              <a:rPr lang="es-PE" sz="4300" b="0" i="0" dirty="0">
                <a:solidFill>
                  <a:srgbClr val="151515"/>
                </a:solidFill>
                <a:effectLst/>
                <a:latin typeface="Arial" panose="020B0604020202020204" pitchFamily="34" charset="0"/>
              </a:rPr>
              <a:t> </a:t>
            </a:r>
            <a:r>
              <a:rPr lang="es-PE" sz="5600" b="0" i="0" dirty="0">
                <a:solidFill>
                  <a:srgbClr val="151515"/>
                </a:solidFill>
                <a:effectLst/>
                <a:latin typeface="Arial" panose="020B0604020202020204" pitchFamily="34" charset="0"/>
              </a:rPr>
              <a:t>policial.</a:t>
            </a:r>
          </a:p>
          <a:p>
            <a:pPr algn="just">
              <a:spcAft>
                <a:spcPts val="800"/>
              </a:spcAft>
            </a:pPr>
            <a:r>
              <a:rPr lang="es-PE" sz="5600" b="0" i="0" dirty="0">
                <a:solidFill>
                  <a:srgbClr val="151515"/>
                </a:solidFill>
                <a:effectLst/>
                <a:latin typeface="Arial" panose="020B0604020202020204" pitchFamily="34" charset="0"/>
              </a:rPr>
              <a:t>Cambio de residencia.</a:t>
            </a:r>
          </a:p>
          <a:p>
            <a:pPr algn="just">
              <a:spcAft>
                <a:spcPts val="800"/>
              </a:spcAft>
            </a:pPr>
            <a:r>
              <a:rPr lang="es-PE" sz="5600" b="0" i="0" dirty="0">
                <a:solidFill>
                  <a:srgbClr val="151515"/>
                </a:solidFill>
                <a:effectLst/>
                <a:latin typeface="Arial" panose="020B0604020202020204" pitchFamily="34" charset="0"/>
              </a:rPr>
              <a:t>Ocultación de su paradero.</a:t>
            </a:r>
          </a:p>
          <a:p>
            <a:pPr algn="just">
              <a:spcAft>
                <a:spcPts val="800"/>
              </a:spcAft>
            </a:pPr>
            <a:r>
              <a:rPr lang="es-PE" sz="5600" b="0" i="0" dirty="0">
                <a:solidFill>
                  <a:srgbClr val="151515"/>
                </a:solidFill>
                <a:effectLst/>
                <a:latin typeface="Arial" panose="020B0604020202020204" pitchFamily="34" charset="0"/>
              </a:rPr>
              <a:t>Reserva de su identidad y demás datos personales en las diligencias que se practiquen, y cualquier otro dato que pueda servir para su identificación, pudiéndose utilizar para ésta un número o cualquier otra clave. Cuando se trata de un interno de un establecimiento penitenciario, se comunica a la Dirección de Registro Penitenciario del Instituto Nacional Penitenciario o la que haga sus veces.</a:t>
            </a:r>
            <a:r>
              <a:rPr lang="es-PE" sz="5600" b="1" i="0" dirty="0">
                <a:solidFill>
                  <a:srgbClr val="151515"/>
                </a:solidFill>
                <a:effectLst/>
                <a:latin typeface="Arial" panose="020B0604020202020204" pitchFamily="34" charset="0"/>
              </a:rPr>
              <a:t>"</a:t>
            </a:r>
            <a:endParaRPr lang="es-PE" sz="5600" b="0" i="0" dirty="0">
              <a:solidFill>
                <a:srgbClr val="151515"/>
              </a:solidFill>
              <a:effectLst/>
              <a:latin typeface="Arial" panose="020B0604020202020204" pitchFamily="34" charset="0"/>
            </a:endParaRPr>
          </a:p>
          <a:p>
            <a:pPr algn="just">
              <a:spcAft>
                <a:spcPts val="800"/>
              </a:spcAft>
            </a:pPr>
            <a:r>
              <a:rPr lang="es-PE" sz="5600" b="0" i="0" dirty="0">
                <a:solidFill>
                  <a:srgbClr val="151515"/>
                </a:solidFill>
                <a:effectLst/>
                <a:latin typeface="Arial" panose="020B0604020202020204" pitchFamily="34" charset="0"/>
              </a:rPr>
              <a:t> Utilización de cualquier procedimiento que imposibilite su identificación visual normal en las diligencias que se practiquen.</a:t>
            </a:r>
          </a:p>
          <a:p>
            <a:pPr algn="just">
              <a:spcAft>
                <a:spcPts val="800"/>
              </a:spcAft>
            </a:pPr>
            <a:r>
              <a:rPr lang="es-PE" sz="5600" b="0" i="0" dirty="0">
                <a:solidFill>
                  <a:srgbClr val="151515"/>
                </a:solidFill>
                <a:effectLst/>
                <a:latin typeface="Arial" panose="020B0604020202020204" pitchFamily="34" charset="0"/>
              </a:rPr>
              <a:t>Fijación como domicilio, a efectos de citaciones y notificaciones, la sede de la Fiscalía competente, a la cual se las hará llegar reservadamente a su destinatario.</a:t>
            </a:r>
          </a:p>
          <a:p>
            <a:pPr algn="just">
              <a:spcAft>
                <a:spcPts val="800"/>
              </a:spcAft>
            </a:pPr>
            <a:r>
              <a:rPr lang="es-PE" sz="5600" b="0" i="0" dirty="0">
                <a:solidFill>
                  <a:srgbClr val="151515"/>
                </a:solidFill>
                <a:effectLst/>
                <a:latin typeface="Arial" panose="020B0604020202020204" pitchFamily="34" charset="0"/>
              </a:rPr>
              <a:t>Utilización de procedimientos tecnológicos, tales como videoconferencias u otros adecuados, siempre que se cuenten con los recursos necesarios para su implementación. Esta medida se adoptará para evitar que se ponga en peligro la seguridad del protegido una vez desvelada su identidad y siempre que lo requiera la preservación del derecho de defensa de las partes.</a:t>
            </a:r>
          </a:p>
          <a:p>
            <a:pPr algn="just">
              <a:spcAft>
                <a:spcPts val="800"/>
              </a:spcAft>
            </a:pPr>
            <a:r>
              <a:rPr lang="es-PE" sz="5600" b="0" i="0" dirty="0">
                <a:solidFill>
                  <a:srgbClr val="151515"/>
                </a:solidFill>
                <a:effectLst/>
                <a:latin typeface="Arial" panose="020B0604020202020204" pitchFamily="34" charset="0"/>
              </a:rPr>
              <a:t>Siempre que exista grave e inminente riesgo para la vida, integridad física o libertad del protegido o la de sus familiares y no pueda salvaguardarse estos bienes jurídicos de otro modo, se podrá facilitar su salida del país con una calidad migratoria que les permita residir temporalmente o realizar actividades laborales en el extranjero</a:t>
            </a:r>
          </a:p>
          <a:p>
            <a:endParaRPr lang="es-PE" dirty="0"/>
          </a:p>
        </p:txBody>
      </p:sp>
    </p:spTree>
    <p:extLst>
      <p:ext uri="{BB962C8B-B14F-4D97-AF65-F5344CB8AC3E}">
        <p14:creationId xmlns:p14="http://schemas.microsoft.com/office/powerpoint/2010/main" val="31062974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es-PE" sz="40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TESTIGOS PROTEGIDOS</a:t>
            </a:r>
            <a:endParaRPr lang="es-PE" dirty="0"/>
          </a:p>
        </p:txBody>
      </p:sp>
      <p:sp>
        <p:nvSpPr>
          <p:cNvPr id="3" name="Marcador de contenido 2"/>
          <p:cNvSpPr>
            <a:spLocks noGrp="1"/>
          </p:cNvSpPr>
          <p:nvPr>
            <p:ph idx="1"/>
          </p:nvPr>
        </p:nvSpPr>
        <p:spPr>
          <a:xfrm>
            <a:off x="1367444" y="2219806"/>
            <a:ext cx="9532620" cy="4023360"/>
          </a:xfrm>
        </p:spPr>
        <p:txBody>
          <a:bodyPr/>
          <a:lstStyle/>
          <a:p>
            <a:endParaRPr lang="es-PE" dirty="0"/>
          </a:p>
          <a:p>
            <a:r>
              <a:rPr lang="es-PE" b="0" i="0" dirty="0">
                <a:solidFill>
                  <a:srgbClr val="151515"/>
                </a:solidFill>
                <a:effectLst/>
                <a:latin typeface="Arial" panose="020B0604020202020204" pitchFamily="34" charset="0"/>
              </a:rPr>
              <a:t>Si cualquiera de las partes solicita motivadamente, antes del inicio del juicio oral o para la actuación de una prueba anticipada referida al protegido, el conocimiento de su identidad, cuya declaración o informe sea estimado pertinente, el órgano jurisdiccional en el mismo auto que declare la pertinencia de la prueba propuesta, y si resulta indispensable para el ejercicio del derecho de defensa, podrá facilitar el nombre y los apellidos de los protegidos, respetando las restantes garantías reconocidas a los mismos en este Título.</a:t>
            </a:r>
            <a:endParaRPr lang="es-PE" dirty="0"/>
          </a:p>
        </p:txBody>
      </p:sp>
    </p:spTree>
    <p:extLst>
      <p:ext uri="{BB962C8B-B14F-4D97-AF65-F5344CB8AC3E}">
        <p14:creationId xmlns:p14="http://schemas.microsoft.com/office/powerpoint/2010/main" val="189926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80" y="286603"/>
            <a:ext cx="10058400" cy="1808527"/>
          </a:xfrm>
        </p:spPr>
        <p:txBody>
          <a:bodyPr>
            <a:normAutofit fontScale="90000"/>
          </a:bodyPr>
          <a:lstStyle/>
          <a:p>
            <a:pPr marL="0" marR="0" lvl="0" indent="0" defTabSz="914400" rtl="0" eaLnBrk="1" fontAlgn="auto" latinLnBrk="0" hangingPunct="1">
              <a:lnSpc>
                <a:spcPct val="100000"/>
              </a:lnSpc>
              <a:spcBef>
                <a:spcPts val="0"/>
              </a:spcBef>
              <a:spcAft>
                <a:spcPts val="0"/>
              </a:spcAft>
              <a:tabLst/>
              <a:defRPr/>
            </a:pPr>
            <a:r>
              <a:rPr kumimoji="0" lang="es-PE" sz="4000" b="1" i="0" u="none" strike="noStrike" kern="1200" cap="none" spc="0" normalizeH="0" baseline="0" noProof="0" dirty="0">
                <a:ln w="12700">
                  <a:solidFill>
                    <a:srgbClr val="242852">
                      <a:lumMod val="75000"/>
                    </a:srgbClr>
                  </a:solidFill>
                  <a:prstDash val="solid"/>
                </a:ln>
                <a:pattFill prst="dkUpDiag">
                  <a:fgClr>
                    <a:srgbClr val="242852"/>
                  </a:fgClr>
                  <a:bgClr>
                    <a:srgbClr val="242852">
                      <a:lumMod val="20000"/>
                      <a:lumOff val="80000"/>
                    </a:srgbClr>
                  </a:bgClr>
                </a:pattFill>
                <a:effectLst>
                  <a:outerShdw dist="38100" dir="2640000" algn="bl" rotWithShape="0">
                    <a:srgbClr val="242852">
                      <a:lumMod val="75000"/>
                    </a:srgbClr>
                  </a:outerShdw>
                </a:effectLst>
                <a:uLnTx/>
                <a:uFillTx/>
                <a:latin typeface="Calibri" panose="020F0502020204030204"/>
                <a:ea typeface="+mn-ea"/>
                <a:cs typeface="+mn-cs"/>
              </a:rPr>
              <a:t>ACTOS DE INVESTIGACION EN PROCEDIMIENTOS ESPECIALES </a:t>
            </a:r>
            <a:br>
              <a:rPr kumimoji="0" lang="es-PE" sz="4000" b="1" i="0" u="none" strike="noStrike" kern="1200" cap="none" spc="0" normalizeH="0" baseline="0" noProof="0" dirty="0">
                <a:ln w="12700">
                  <a:solidFill>
                    <a:srgbClr val="242852">
                      <a:lumMod val="75000"/>
                    </a:srgbClr>
                  </a:solidFill>
                  <a:prstDash val="solid"/>
                </a:ln>
                <a:pattFill prst="dkUpDiag">
                  <a:fgClr>
                    <a:srgbClr val="242852"/>
                  </a:fgClr>
                  <a:bgClr>
                    <a:srgbClr val="242852">
                      <a:lumMod val="20000"/>
                      <a:lumOff val="80000"/>
                    </a:srgbClr>
                  </a:bgClr>
                </a:pattFill>
                <a:effectLst>
                  <a:outerShdw dist="38100" dir="2640000" algn="bl" rotWithShape="0">
                    <a:srgbClr val="242852">
                      <a:lumMod val="75000"/>
                    </a:srgbClr>
                  </a:outerShdw>
                </a:effectLst>
                <a:uLnTx/>
                <a:uFillTx/>
                <a:latin typeface="Calibri" panose="020F0502020204030204"/>
                <a:ea typeface="+mn-ea"/>
                <a:cs typeface="+mn-cs"/>
              </a:rPr>
            </a:br>
            <a:endParaRPr lang="es-PE" sz="4400" b="1" dirty="0"/>
          </a:p>
        </p:txBody>
      </p:sp>
      <p:sp>
        <p:nvSpPr>
          <p:cNvPr id="3" name="Marcador de contenido 2"/>
          <p:cNvSpPr>
            <a:spLocks noGrp="1"/>
          </p:cNvSpPr>
          <p:nvPr>
            <p:ph idx="1"/>
          </p:nvPr>
        </p:nvSpPr>
        <p:spPr>
          <a:xfrm>
            <a:off x="1097280" y="1845734"/>
            <a:ext cx="9782002" cy="4023360"/>
          </a:xfrm>
        </p:spPr>
        <p:txBody>
          <a:bodyPr>
            <a:normAutofit/>
          </a:bodyPr>
          <a:lstStyle/>
          <a:p>
            <a:r>
              <a:rPr lang="es-PE" dirty="0"/>
              <a:t>          </a:t>
            </a:r>
          </a:p>
          <a:p>
            <a:r>
              <a:rPr lang="es-PE" b="0" i="0" dirty="0">
                <a:solidFill>
                  <a:srgbClr val="151515"/>
                </a:solidFill>
                <a:effectLst/>
                <a:latin typeface="Arial" panose="020B0604020202020204" pitchFamily="34" charset="0"/>
              </a:rPr>
              <a:t>                   PROCESO DE COLABORACION EFICAZ </a:t>
            </a:r>
          </a:p>
          <a:p>
            <a:pPr algn="just">
              <a:spcAft>
                <a:spcPts val="800"/>
              </a:spcAft>
            </a:pPr>
            <a:endParaRPr lang="es-PE" dirty="0">
              <a:solidFill>
                <a:srgbClr val="151515"/>
              </a:solidFill>
              <a:latin typeface="Arial" panose="020B0604020202020204" pitchFamily="34" charset="0"/>
            </a:endParaRPr>
          </a:p>
          <a:p>
            <a:pPr algn="just">
              <a:spcAft>
                <a:spcPts val="800"/>
              </a:spcAft>
            </a:pPr>
            <a:r>
              <a:rPr lang="es-PE" b="0" i="0" dirty="0">
                <a:solidFill>
                  <a:srgbClr val="151515"/>
                </a:solidFill>
                <a:effectLst/>
                <a:latin typeface="Arial" panose="020B0604020202020204" pitchFamily="34" charset="0"/>
              </a:rPr>
              <a:t>                    TESTIGO PROTEGIDO</a:t>
            </a:r>
          </a:p>
          <a:p>
            <a:endParaRPr lang="es-PE" dirty="0"/>
          </a:p>
        </p:txBody>
      </p:sp>
    </p:spTree>
    <p:extLst>
      <p:ext uri="{BB962C8B-B14F-4D97-AF65-F5344CB8AC3E}">
        <p14:creationId xmlns:p14="http://schemas.microsoft.com/office/powerpoint/2010/main" val="6484526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1184852" y="286562"/>
            <a:ext cx="10058400" cy="887412"/>
          </a:xfrm>
        </p:spPr>
        <p:txBody>
          <a:bodyPr/>
          <a:lstStyle/>
          <a:p>
            <a:r>
              <a:rPr kumimoji="0" lang="es-PE" sz="40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TESTIGOS PROTEGIDOS</a:t>
            </a:r>
            <a:endParaRPr lang="es-PE" dirty="0"/>
          </a:p>
        </p:txBody>
      </p:sp>
      <p:sp>
        <p:nvSpPr>
          <p:cNvPr id="3" name="Marcador de contenido 2"/>
          <p:cNvSpPr>
            <a:spLocks noGrp="1"/>
          </p:cNvSpPr>
          <p:nvPr>
            <p:ph idx="4294967295"/>
          </p:nvPr>
        </p:nvSpPr>
        <p:spPr>
          <a:xfrm>
            <a:off x="1271155" y="1309254"/>
            <a:ext cx="9005454" cy="4946073"/>
          </a:xfrm>
        </p:spPr>
        <p:txBody>
          <a:bodyPr>
            <a:normAutofit/>
          </a:bodyPr>
          <a:lstStyle/>
          <a:p>
            <a:endParaRPr lang="es-PE" dirty="0"/>
          </a:p>
          <a:p>
            <a:endParaRPr lang="es-PE" dirty="0"/>
          </a:p>
          <a:p>
            <a:r>
              <a:rPr lang="es-PE" dirty="0"/>
              <a:t>EN JUICIO ORAL EL TESTIGO O COLBORADOR DECLARAN EN TERCERA PERSONA, ESTO RESULTA MUY IMPORTANTE PARA PARA QUE NO SEA IDENTIFICADOS</a:t>
            </a:r>
          </a:p>
          <a:p>
            <a:r>
              <a:rPr lang="es-PE" dirty="0"/>
              <a:t>LAS PREGUNTAS NO PUEDEN ESTAR DIRIGIDAS A LA INDENTIFICACION DEL TESTIGO O COLABORADOR</a:t>
            </a:r>
          </a:p>
        </p:txBody>
      </p:sp>
    </p:spTree>
    <p:extLst>
      <p:ext uri="{BB962C8B-B14F-4D97-AF65-F5344CB8AC3E}">
        <p14:creationId xmlns:p14="http://schemas.microsoft.com/office/powerpoint/2010/main" val="12410672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4204702" y="2827789"/>
            <a:ext cx="2951322" cy="923330"/>
          </a:xfrm>
          <a:prstGeom prst="rect">
            <a:avLst/>
          </a:prstGeom>
          <a:noFill/>
        </p:spPr>
        <p:txBody>
          <a:bodyPr wrap="none" lIns="91440" tIns="45720" rIns="91440" bIns="45720">
            <a:spAutoFit/>
          </a:bodyPr>
          <a:lstStyle/>
          <a:p>
            <a:pPr algn="ctr"/>
            <a:r>
              <a:rPr lang="es-PE"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GRACIAS!</a:t>
            </a:r>
          </a:p>
        </p:txBody>
      </p:sp>
    </p:spTree>
    <p:extLst>
      <p:ext uri="{BB962C8B-B14F-4D97-AF65-F5344CB8AC3E}">
        <p14:creationId xmlns:p14="http://schemas.microsoft.com/office/powerpoint/2010/main" val="2245039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PE" dirty="0"/>
              <a:t>PROCESO DE COLABORACION EFICAZ</a:t>
            </a:r>
          </a:p>
        </p:txBody>
      </p:sp>
      <p:sp>
        <p:nvSpPr>
          <p:cNvPr id="3" name="Marcador de contenido 2"/>
          <p:cNvSpPr>
            <a:spLocks noGrp="1"/>
          </p:cNvSpPr>
          <p:nvPr>
            <p:ph idx="1"/>
          </p:nvPr>
        </p:nvSpPr>
        <p:spPr>
          <a:xfrm>
            <a:off x="1106424" y="1811045"/>
            <a:ext cx="10058400" cy="4323225"/>
          </a:xfrm>
        </p:spPr>
        <p:txBody>
          <a:bodyPr>
            <a:normAutofit/>
          </a:bodyPr>
          <a:lstStyle/>
          <a:p>
            <a:pPr marL="91440" marR="0" lvl="0" indent="-9144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lang="es-PE" dirty="0"/>
              <a:t> </a:t>
            </a: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lang="es-PE" b="1" dirty="0">
                <a:solidFill>
                  <a:srgbClr val="151515"/>
                </a:solidFill>
                <a:latin typeface="Arial" panose="020B0604020202020204" pitchFamily="34" charset="0"/>
              </a:rPr>
              <a:t>DEFINICION DEL PROCESO DE COLABORACION EFICAZ</a:t>
            </a:r>
          </a:p>
          <a:p>
            <a:pPr lvl="1" indent="-91440">
              <a:spcBef>
                <a:spcPts val="1200"/>
              </a:spcBef>
              <a:spcAft>
                <a:spcPts val="200"/>
              </a:spcAft>
              <a:buClr>
                <a:srgbClr val="4A66AC"/>
              </a:buClr>
              <a:buSzPct val="100000"/>
              <a:buFont typeface="Calibri" panose="020F0502020204030204" pitchFamily="34" charset="0"/>
              <a:buChar char=" "/>
              <a:defRPr/>
            </a:pPr>
            <a:r>
              <a:rPr lang="es-PE" sz="2000" b="0" i="0" dirty="0">
                <a:solidFill>
                  <a:srgbClr val="151515"/>
                </a:solidFill>
                <a:effectLst/>
                <a:latin typeface="Arial" panose="020B0604020202020204" pitchFamily="34" charset="0"/>
              </a:rPr>
              <a:t>Es un proceso especial autónomo, no contradictorio, basado en el principio del consenso entre las partes y la justicia penal negociada, que tiene por finalidad perseguir eficazmente la delincuencia.</a:t>
            </a:r>
            <a:endParaRPr lang="es-PE" sz="2000" dirty="0">
              <a:solidFill>
                <a:srgbClr val="151515"/>
              </a:solidFill>
              <a:latin typeface="Arial" panose="020B0604020202020204" pitchFamily="34" charset="0"/>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lang="es-PE" b="1" dirty="0">
                <a:solidFill>
                  <a:srgbClr val="151515"/>
                </a:solidFill>
                <a:latin typeface="Arial" panose="020B0604020202020204" pitchFamily="34" charset="0"/>
              </a:rPr>
              <a:t>DEFINCION DE COLABORADOR EFICAZ</a:t>
            </a:r>
          </a:p>
          <a:p>
            <a:pPr lvl="1" indent="-91440">
              <a:spcBef>
                <a:spcPts val="1200"/>
              </a:spcBef>
              <a:spcAft>
                <a:spcPts val="200"/>
              </a:spcAft>
              <a:buClr>
                <a:srgbClr val="4A66AC"/>
              </a:buClr>
              <a:buSzPct val="100000"/>
              <a:buFont typeface="Calibri" panose="020F0502020204030204" pitchFamily="34" charset="0"/>
              <a:buChar char=" "/>
              <a:defRPr/>
            </a:pPr>
            <a:r>
              <a:rPr lang="es-PE" sz="2000" b="0" i="0" dirty="0">
                <a:solidFill>
                  <a:srgbClr val="151515"/>
                </a:solidFill>
                <a:effectLst/>
                <a:latin typeface="Arial" panose="020B0604020202020204" pitchFamily="34" charset="0"/>
              </a:rPr>
              <a:t>Es la persona sometida o no a una investigación o proceso penal, o que ha sido condenada, que se ha disociado de la actividad criminal y se presenta ante el Fiscal o acepta la propuesta de este para proporcionar información útil, procurando obtener beneficios premiales.</a:t>
            </a: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endParaRPr lang="es-PE" sz="1800" dirty="0">
              <a:solidFill>
                <a:srgbClr val="151515"/>
              </a:solidFill>
              <a:latin typeface="Arial" panose="020B0604020202020204" pitchFamily="34" charset="0"/>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endParaRPr lang="es-PE" sz="1800" b="0" i="0" dirty="0">
              <a:solidFill>
                <a:srgbClr val="151515"/>
              </a:solidFill>
              <a:effectLst/>
              <a:latin typeface="Arial" panose="020B0604020202020204" pitchFamily="34" charset="0"/>
            </a:endParaRPr>
          </a:p>
        </p:txBody>
      </p:sp>
    </p:spTree>
    <p:extLst>
      <p:ext uri="{BB962C8B-B14F-4D97-AF65-F5344CB8AC3E}">
        <p14:creationId xmlns:p14="http://schemas.microsoft.com/office/powerpoint/2010/main" val="2541229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kumimoji="0" lang="es-PE"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PROCESO DE COLABORACION EFICAZ</a:t>
            </a:r>
            <a:endParaRPr lang="es-PE" sz="3600" dirty="0">
              <a:solidFill>
                <a:schemeClr val="tx1"/>
              </a:solidFill>
            </a:endParaRPr>
          </a:p>
        </p:txBody>
      </p:sp>
      <p:sp>
        <p:nvSpPr>
          <p:cNvPr id="3" name="Marcador de contenido 2"/>
          <p:cNvSpPr>
            <a:spLocks noGrp="1"/>
          </p:cNvSpPr>
          <p:nvPr>
            <p:ph idx="1"/>
          </p:nvPr>
        </p:nvSpPr>
        <p:spPr/>
        <p:txBody>
          <a:bodyPr>
            <a:normAutofit/>
          </a:bodyPr>
          <a:lstStyle/>
          <a:p>
            <a:endParaRPr lang="es-PE" b="1" dirty="0"/>
          </a:p>
          <a:p>
            <a:r>
              <a:rPr lang="es-PE" b="1" dirty="0"/>
              <a:t>ETAPAS DEL PROCESO</a:t>
            </a:r>
          </a:p>
          <a:p>
            <a:endParaRPr lang="es-PE" dirty="0"/>
          </a:p>
          <a:p>
            <a:pPr lvl="1"/>
            <a:r>
              <a:rPr lang="es-PE" sz="2000" dirty="0"/>
              <a:t>CALIFICACION </a:t>
            </a:r>
          </a:p>
          <a:p>
            <a:pPr lvl="1"/>
            <a:r>
              <a:rPr lang="es-PE" sz="2000" dirty="0"/>
              <a:t>CORROBORACION </a:t>
            </a:r>
          </a:p>
          <a:p>
            <a:pPr lvl="1"/>
            <a:r>
              <a:rPr lang="es-PE" sz="2000" dirty="0"/>
              <a:t>CELEBRACION </a:t>
            </a:r>
          </a:p>
          <a:p>
            <a:pPr lvl="1"/>
            <a:r>
              <a:rPr lang="es-PE" sz="2000" dirty="0"/>
              <a:t>ACUERDO DE BENEFICIOS</a:t>
            </a:r>
          </a:p>
          <a:p>
            <a:pPr lvl="1"/>
            <a:r>
              <a:rPr lang="es-PE" sz="2000" dirty="0"/>
              <a:t>CONTROL y DECISION JUDICIAL </a:t>
            </a:r>
          </a:p>
          <a:p>
            <a:pPr lvl="1"/>
            <a:r>
              <a:rPr lang="es-PE" sz="2000" dirty="0"/>
              <a:t>REVOCACION</a:t>
            </a:r>
          </a:p>
        </p:txBody>
      </p:sp>
    </p:spTree>
    <p:extLst>
      <p:ext uri="{BB962C8B-B14F-4D97-AF65-F5344CB8AC3E}">
        <p14:creationId xmlns:p14="http://schemas.microsoft.com/office/powerpoint/2010/main" val="3614727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kumimoji="0" lang="es-PE"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PROCESO DE COLABORACION EFICAZ</a:t>
            </a:r>
            <a:endParaRPr lang="es-PE" sz="3600" dirty="0"/>
          </a:p>
        </p:txBody>
      </p:sp>
      <p:sp>
        <p:nvSpPr>
          <p:cNvPr id="3" name="Marcador de contenido 2"/>
          <p:cNvSpPr>
            <a:spLocks noGrp="1"/>
          </p:cNvSpPr>
          <p:nvPr>
            <p:ph idx="1"/>
          </p:nvPr>
        </p:nvSpPr>
        <p:spPr/>
        <p:txBody>
          <a:bodyPr>
            <a:normAutofit/>
          </a:bodyPr>
          <a:lstStyle/>
          <a:p>
            <a:endParaRPr lang="es-PE" b="1" dirty="0"/>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kumimoji="0" lang="es-PE" sz="2000" b="1"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rPr>
              <a:t>ETAPA DE </a:t>
            </a:r>
            <a:r>
              <a:rPr kumimoji="0" lang="es-PE" b="1"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rPr>
              <a:t>CALIFICACION</a:t>
            </a:r>
          </a:p>
          <a:p>
            <a:pPr lvl="1" indent="-91440">
              <a:spcBef>
                <a:spcPts val="1200"/>
              </a:spcBef>
              <a:spcAft>
                <a:spcPts val="200"/>
              </a:spcAft>
              <a:buClr>
                <a:srgbClr val="4A66AC"/>
              </a:buClr>
              <a:buSzPct val="100000"/>
              <a:buFont typeface="Calibri" panose="020F0502020204030204" pitchFamily="34" charset="0"/>
              <a:buChar char=" "/>
              <a:defRPr/>
            </a:pPr>
            <a:r>
              <a:rPr lang="es-PE" sz="2000" b="1" dirty="0">
                <a:solidFill>
                  <a:prstClr val="black">
                    <a:lumMod val="75000"/>
                    <a:lumOff val="25000"/>
                  </a:prstClr>
                </a:solidFill>
                <a:latin typeface="Calibri" panose="020F0502020204030204"/>
              </a:rPr>
              <a:t>INICIO DEL PROCESO DE COLABORACION EFICAZ</a:t>
            </a:r>
          </a:p>
          <a:p>
            <a:pPr lvl="3" indent="-91440">
              <a:spcBef>
                <a:spcPts val="1200"/>
              </a:spcBef>
              <a:spcAft>
                <a:spcPts val="200"/>
              </a:spcAft>
              <a:buClr>
                <a:srgbClr val="4A66AC"/>
              </a:buClr>
              <a:buSzPct val="100000"/>
              <a:buFont typeface="Calibri" panose="020F0502020204030204" pitchFamily="34" charset="0"/>
              <a:buChar char=" "/>
              <a:defRPr/>
            </a:pPr>
            <a:r>
              <a:rPr lang="es-PE" sz="2000" dirty="0">
                <a:solidFill>
                  <a:prstClr val="black">
                    <a:lumMod val="75000"/>
                    <a:lumOff val="25000"/>
                  </a:prstClr>
                </a:solidFill>
                <a:latin typeface="Calibri" panose="020F0502020204030204"/>
              </a:rPr>
              <a:t>SOLICITUD (investigado)</a:t>
            </a:r>
          </a:p>
          <a:p>
            <a:pPr lvl="3" indent="-91440">
              <a:spcBef>
                <a:spcPts val="1200"/>
              </a:spcBef>
              <a:spcAft>
                <a:spcPts val="200"/>
              </a:spcAft>
              <a:buClr>
                <a:srgbClr val="4A66AC"/>
              </a:buClr>
              <a:buSzPct val="100000"/>
              <a:buFont typeface="Calibri" panose="020F0502020204030204" pitchFamily="34" charset="0"/>
              <a:buChar char=" "/>
              <a:defRPr/>
            </a:pPr>
            <a:r>
              <a:rPr lang="es-PE" sz="2000" dirty="0">
                <a:solidFill>
                  <a:prstClr val="black">
                    <a:lumMod val="75000"/>
                    <a:lumOff val="25000"/>
                  </a:prstClr>
                </a:solidFill>
                <a:latin typeface="Calibri" panose="020F0502020204030204"/>
              </a:rPr>
              <a:t>PROMOCION (el fiscal)</a:t>
            </a:r>
          </a:p>
          <a:p>
            <a:pPr lvl="3" indent="-91440">
              <a:spcBef>
                <a:spcPts val="1200"/>
              </a:spcBef>
              <a:spcAft>
                <a:spcPts val="200"/>
              </a:spcAft>
              <a:buClr>
                <a:srgbClr val="4A66AC"/>
              </a:buClr>
              <a:buSzPct val="100000"/>
              <a:buFont typeface="Calibri" panose="020F0502020204030204" pitchFamily="34" charset="0"/>
              <a:buChar char=" "/>
              <a:defRPr/>
            </a:pPr>
            <a:r>
              <a:rPr lang="es-PE" sz="2000" dirty="0">
                <a:solidFill>
                  <a:prstClr val="black">
                    <a:lumMod val="75000"/>
                    <a:lumOff val="25000"/>
                  </a:prstClr>
                </a:solidFill>
                <a:latin typeface="Calibri" panose="020F0502020204030204"/>
              </a:rPr>
              <a:t>CAPTACION (la policía o cualquier otro funcionario o servidor)</a:t>
            </a:r>
          </a:p>
          <a:p>
            <a:pPr lvl="1" indent="-91440">
              <a:spcBef>
                <a:spcPts val="1200"/>
              </a:spcBef>
              <a:spcAft>
                <a:spcPts val="200"/>
              </a:spcAft>
              <a:buClr>
                <a:srgbClr val="4A66AC"/>
              </a:buClr>
              <a:buSzPct val="100000"/>
              <a:buFont typeface="Calibri" panose="020F0502020204030204" pitchFamily="34" charset="0"/>
              <a:buChar char=" "/>
              <a:defRPr/>
            </a:pPr>
            <a:endParaRPr kumimoji="0" lang="es-PE" sz="2000" b="1"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a:p>
            <a:endParaRPr lang="es-PE" dirty="0"/>
          </a:p>
        </p:txBody>
      </p:sp>
    </p:spTree>
    <p:extLst>
      <p:ext uri="{BB962C8B-B14F-4D97-AF65-F5344CB8AC3E}">
        <p14:creationId xmlns:p14="http://schemas.microsoft.com/office/powerpoint/2010/main" val="224917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es-PE"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PROCESO DE COLABORACION EFICAZ</a:t>
            </a:r>
            <a:endParaRPr lang="es-PE" dirty="0"/>
          </a:p>
        </p:txBody>
      </p:sp>
      <p:sp>
        <p:nvSpPr>
          <p:cNvPr id="3" name="Marcador de contenido 2"/>
          <p:cNvSpPr>
            <a:spLocks noGrp="1"/>
          </p:cNvSpPr>
          <p:nvPr>
            <p:ph idx="1"/>
          </p:nvPr>
        </p:nvSpPr>
        <p:spPr/>
        <p:txBody>
          <a:bodyPr>
            <a:normAutofit/>
          </a:bodyPr>
          <a:lstStyle/>
          <a:p>
            <a:endParaRPr lang="es-PE" dirty="0"/>
          </a:p>
          <a:p>
            <a:r>
              <a:rPr lang="es-PE" dirty="0"/>
              <a:t>EL POSTULANTE A COLABORADOR PUEDE SER: </a:t>
            </a:r>
          </a:p>
          <a:p>
            <a:pPr lvl="1"/>
            <a:endParaRPr lang="es-PE" sz="2000" b="0" i="0" dirty="0">
              <a:solidFill>
                <a:srgbClr val="151515"/>
              </a:solidFill>
              <a:effectLst/>
            </a:endParaRPr>
          </a:p>
          <a:p>
            <a:pPr lvl="1"/>
            <a:r>
              <a:rPr lang="es-PE" sz="2000" b="0" i="0" dirty="0">
                <a:solidFill>
                  <a:srgbClr val="151515"/>
                </a:solidFill>
                <a:effectLst/>
              </a:rPr>
              <a:t>Procesado </a:t>
            </a:r>
          </a:p>
          <a:p>
            <a:pPr marL="201168" lvl="1" indent="0">
              <a:buNone/>
            </a:pPr>
            <a:endParaRPr lang="es-PE" sz="2000" dirty="0">
              <a:solidFill>
                <a:srgbClr val="151515"/>
              </a:solidFill>
            </a:endParaRPr>
          </a:p>
          <a:p>
            <a:pPr lvl="1"/>
            <a:r>
              <a:rPr lang="es-PE" sz="2000" dirty="0">
                <a:solidFill>
                  <a:srgbClr val="151515"/>
                </a:solidFill>
              </a:rPr>
              <a:t>N</a:t>
            </a:r>
            <a:r>
              <a:rPr lang="es-PE" sz="2000" b="0" i="0" dirty="0">
                <a:solidFill>
                  <a:srgbClr val="151515"/>
                </a:solidFill>
                <a:effectLst/>
              </a:rPr>
              <a:t>o procesado</a:t>
            </a:r>
          </a:p>
          <a:p>
            <a:pPr lvl="1"/>
            <a:endParaRPr lang="es-PE" sz="2000" dirty="0">
              <a:solidFill>
                <a:srgbClr val="151515"/>
              </a:solidFill>
            </a:endParaRPr>
          </a:p>
          <a:p>
            <a:pPr lvl="1"/>
            <a:r>
              <a:rPr lang="es-PE" sz="2000" dirty="0">
                <a:solidFill>
                  <a:srgbClr val="151515"/>
                </a:solidFill>
              </a:rPr>
              <a:t>S</a:t>
            </a:r>
            <a:r>
              <a:rPr lang="es-PE" sz="2000" b="0" i="0" dirty="0">
                <a:solidFill>
                  <a:srgbClr val="151515"/>
                </a:solidFill>
                <a:effectLst/>
              </a:rPr>
              <a:t>entenciado</a:t>
            </a:r>
            <a:endParaRPr lang="es-PE" sz="2000" dirty="0"/>
          </a:p>
        </p:txBody>
      </p:sp>
    </p:spTree>
    <p:extLst>
      <p:ext uri="{BB962C8B-B14F-4D97-AF65-F5344CB8AC3E}">
        <p14:creationId xmlns:p14="http://schemas.microsoft.com/office/powerpoint/2010/main" val="2399946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es-PE"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PROCESO DE COLABORACION EFICAZ</a:t>
            </a:r>
            <a:endParaRPr lang="es-PE" dirty="0"/>
          </a:p>
        </p:txBody>
      </p:sp>
      <p:sp>
        <p:nvSpPr>
          <p:cNvPr id="3" name="Marcador de contenido 2"/>
          <p:cNvSpPr>
            <a:spLocks noGrp="1"/>
          </p:cNvSpPr>
          <p:nvPr>
            <p:ph idx="1"/>
          </p:nvPr>
        </p:nvSpPr>
        <p:spPr>
          <a:xfrm>
            <a:off x="1097280" y="1866516"/>
            <a:ext cx="10588337" cy="4023360"/>
          </a:xfrm>
        </p:spPr>
        <p:txBody>
          <a:bodyPr/>
          <a:lstStyle/>
          <a:p>
            <a:endParaRPr lang="es-PE" dirty="0"/>
          </a:p>
          <a:p>
            <a:pPr algn="just"/>
            <a:r>
              <a:rPr lang="es-PE" dirty="0"/>
              <a:t> </a:t>
            </a:r>
            <a:r>
              <a:rPr lang="es-PE" b="0" i="0" dirty="0">
                <a:solidFill>
                  <a:srgbClr val="151515"/>
                </a:solidFill>
                <a:effectLst/>
                <a:latin typeface="Arial" panose="020B0604020202020204" pitchFamily="34" charset="0"/>
              </a:rPr>
              <a:t>Haber abandonado voluntariamente sus actividades delictivas</a:t>
            </a:r>
            <a:br>
              <a:rPr lang="es-PE" b="0" i="0" dirty="0">
                <a:solidFill>
                  <a:srgbClr val="151515"/>
                </a:solidFill>
                <a:effectLst/>
                <a:latin typeface="Arial" panose="020B0604020202020204" pitchFamily="34" charset="0"/>
              </a:rPr>
            </a:br>
            <a:endParaRPr lang="es-PE" dirty="0">
              <a:solidFill>
                <a:srgbClr val="151515"/>
              </a:solidFill>
              <a:latin typeface="Roboto Condensed" panose="02000000000000000000" pitchFamily="2" charset="0"/>
            </a:endParaRPr>
          </a:p>
          <a:p>
            <a:pPr algn="just"/>
            <a:r>
              <a:rPr lang="es-PE" b="0" i="0" dirty="0">
                <a:solidFill>
                  <a:srgbClr val="151515"/>
                </a:solidFill>
                <a:effectLst/>
                <a:latin typeface="Arial" panose="020B0604020202020204" pitchFamily="34" charset="0"/>
              </a:rPr>
              <a:t>Admitir o no contradecir, libre y expresamente, los hechos en que ha intervenido o se le imputen. Aquellos hechos que no acepte no formarán parte del proceso por colaboración eficaz, y se estará a lo que se decida en el proceso penal correspondiente; y,</a:t>
            </a:r>
            <a:br>
              <a:rPr lang="es-PE" b="0" i="0" dirty="0">
                <a:solidFill>
                  <a:srgbClr val="151515"/>
                </a:solidFill>
                <a:effectLst/>
                <a:latin typeface="Arial" panose="020B0604020202020204" pitchFamily="34" charset="0"/>
              </a:rPr>
            </a:br>
            <a:endParaRPr lang="es-PE" b="0" i="0" dirty="0">
              <a:solidFill>
                <a:srgbClr val="151515"/>
              </a:solidFill>
              <a:effectLst/>
              <a:latin typeface="Roboto Condensed" panose="02000000000000000000" pitchFamily="2" charset="0"/>
            </a:endParaRPr>
          </a:p>
          <a:p>
            <a:pPr algn="just"/>
            <a:r>
              <a:rPr lang="es-PE" b="0" i="0" dirty="0">
                <a:solidFill>
                  <a:srgbClr val="151515"/>
                </a:solidFill>
                <a:effectLst/>
                <a:latin typeface="Arial" panose="020B0604020202020204" pitchFamily="34" charset="0"/>
              </a:rPr>
              <a:t>Presentarse al Fiscal mostrando su disposición de proporcionar información eficaz.</a:t>
            </a:r>
            <a:endParaRPr lang="es-PE" b="0" i="0" dirty="0">
              <a:solidFill>
                <a:srgbClr val="151515"/>
              </a:solidFill>
              <a:effectLst/>
              <a:latin typeface="Roboto Condensed" panose="02000000000000000000" pitchFamily="2" charset="0"/>
            </a:endParaRPr>
          </a:p>
          <a:p>
            <a:endParaRPr lang="es-PE" dirty="0"/>
          </a:p>
          <a:p>
            <a:endParaRPr lang="es-PE" dirty="0"/>
          </a:p>
          <a:p>
            <a:endParaRPr lang="es-PE" dirty="0"/>
          </a:p>
        </p:txBody>
      </p:sp>
    </p:spTree>
    <p:extLst>
      <p:ext uri="{BB962C8B-B14F-4D97-AF65-F5344CB8AC3E}">
        <p14:creationId xmlns:p14="http://schemas.microsoft.com/office/powerpoint/2010/main" val="1146121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es-PE"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PROCESO DE COLABORACION EFICAZ</a:t>
            </a:r>
            <a:endParaRPr lang="es-PE" dirty="0"/>
          </a:p>
        </p:txBody>
      </p:sp>
      <p:sp>
        <p:nvSpPr>
          <p:cNvPr id="3" name="Marcador de contenido 2"/>
          <p:cNvSpPr>
            <a:spLocks noGrp="1"/>
          </p:cNvSpPr>
          <p:nvPr>
            <p:ph idx="1"/>
          </p:nvPr>
        </p:nvSpPr>
        <p:spPr>
          <a:xfrm>
            <a:off x="1097280" y="1863489"/>
            <a:ext cx="10058400" cy="4034391"/>
          </a:xfrm>
        </p:spPr>
        <p:txBody>
          <a:bodyPr>
            <a:normAutofit fontScale="25000" lnSpcReduction="20000"/>
          </a:bodyPr>
          <a:lstStyle/>
          <a:p>
            <a:endParaRPr lang="es-PE" b="1" dirty="0"/>
          </a:p>
          <a:p>
            <a:r>
              <a:rPr lang="es-PE" sz="8000" b="1" dirty="0"/>
              <a:t>DELITOS OBJETO DEL PROCESO DE COLABORACION EFICAZ</a:t>
            </a:r>
          </a:p>
          <a:p>
            <a:pPr algn="just"/>
            <a:r>
              <a:rPr lang="es-PE" sz="7200" dirty="0"/>
              <a:t> </a:t>
            </a:r>
            <a:r>
              <a:rPr lang="es-PE" sz="7200" b="0" i="0" dirty="0">
                <a:solidFill>
                  <a:srgbClr val="151515"/>
                </a:solidFill>
                <a:effectLst/>
                <a:latin typeface="Arial" panose="020B0604020202020204" pitchFamily="34" charset="0"/>
              </a:rPr>
              <a:t>Asociación ilícita, terrorismo, lavado de activos, delitos informáticos, contra la humanidad, trata de personas y sicariato.</a:t>
            </a:r>
            <a:endParaRPr lang="es-PE" sz="7200" dirty="0">
              <a:solidFill>
                <a:srgbClr val="151515"/>
              </a:solidFill>
              <a:latin typeface="Arial" panose="020B0604020202020204" pitchFamily="34" charset="0"/>
            </a:endParaRPr>
          </a:p>
          <a:p>
            <a:pPr algn="just"/>
            <a:r>
              <a:rPr lang="es-PE" sz="7200" b="0" i="0" dirty="0">
                <a:solidFill>
                  <a:srgbClr val="151515"/>
                </a:solidFill>
                <a:effectLst/>
                <a:latin typeface="Arial" panose="020B0604020202020204" pitchFamily="34" charset="0"/>
              </a:rPr>
              <a:t>Para todos los casos de criminalidad organizada previstos en la ley de la materia.</a:t>
            </a:r>
            <a:endParaRPr lang="es-PE" sz="7200" dirty="0">
              <a:solidFill>
                <a:srgbClr val="151515"/>
              </a:solidFill>
              <a:latin typeface="Arial" panose="020B0604020202020204" pitchFamily="34" charset="0"/>
            </a:endParaRPr>
          </a:p>
          <a:p>
            <a:pPr algn="just"/>
            <a:r>
              <a:rPr lang="es-PE" sz="7200" b="0" i="0" dirty="0">
                <a:solidFill>
                  <a:srgbClr val="151515"/>
                </a:solidFill>
                <a:effectLst/>
                <a:latin typeface="Arial" panose="020B0604020202020204" pitchFamily="34" charset="0"/>
              </a:rPr>
              <a:t>Concusión, peculado, corrupción de funcionarios, delitos tributarios, delitos aduaneros contra la fe pública y contra el orden migratorio, siempre que el delito sea cometido en concierto por pluralidad de personas.</a:t>
            </a:r>
            <a:endParaRPr lang="es-PE" sz="7200" dirty="0">
              <a:solidFill>
                <a:srgbClr val="151515"/>
              </a:solidFill>
              <a:latin typeface="Arial" panose="020B0604020202020204" pitchFamily="34" charset="0"/>
            </a:endParaRPr>
          </a:p>
          <a:p>
            <a:pPr algn="just"/>
            <a:r>
              <a:rPr lang="es-PE" sz="7200" b="0" i="0" dirty="0">
                <a:solidFill>
                  <a:srgbClr val="151515"/>
                </a:solidFill>
                <a:effectLst/>
                <a:latin typeface="Arial" panose="020B0604020202020204" pitchFamily="34" charset="0"/>
              </a:rPr>
              <a:t>Los delitos prescritos en los artículos del 382 al 401 del Código Penal y el artículo 1 de la Ley 30424, modificado por el Decreto Legislativo 1352, cuando el colaborador sea una persona jurídica.</a:t>
            </a:r>
            <a:endParaRPr lang="es-PE" sz="7200" b="1" dirty="0">
              <a:solidFill>
                <a:srgbClr val="151515"/>
              </a:solidFill>
              <a:latin typeface="Arial" panose="020B0604020202020204" pitchFamily="34" charset="0"/>
            </a:endParaRPr>
          </a:p>
          <a:p>
            <a:pPr algn="just"/>
            <a:r>
              <a:rPr lang="es-PE" sz="7200" b="0" i="0" dirty="0">
                <a:solidFill>
                  <a:srgbClr val="151515"/>
                </a:solidFill>
                <a:effectLst/>
                <a:latin typeface="Arial" panose="020B0604020202020204" pitchFamily="34" charset="0"/>
              </a:rPr>
              <a:t>No será obstáculo para la celebración del Acuerdo cuando se trate de concurso de delitos y uno de ellos no corresponda a los previstos en el presente artículo</a:t>
            </a:r>
            <a:r>
              <a:rPr lang="es-PE" sz="7200" b="1" i="0" dirty="0">
                <a:solidFill>
                  <a:srgbClr val="151515"/>
                </a:solidFill>
                <a:effectLst/>
                <a:latin typeface="Arial" panose="020B0604020202020204" pitchFamily="34" charset="0"/>
              </a:rPr>
              <a:t>” </a:t>
            </a:r>
            <a:r>
              <a:rPr lang="es-PE" sz="7200" b="0" i="0" dirty="0">
                <a:solidFill>
                  <a:srgbClr val="151515"/>
                </a:solidFill>
                <a:effectLst/>
                <a:latin typeface="Arial" panose="020B0604020202020204" pitchFamily="34" charset="0"/>
              </a:rPr>
              <a:t>.</a:t>
            </a:r>
            <a:endParaRPr lang="es-PE" sz="7200" b="0" i="0" dirty="0">
              <a:solidFill>
                <a:srgbClr val="151515"/>
              </a:solidFill>
              <a:effectLst/>
              <a:latin typeface="Roboto Condensed" panose="02000000000000000000" pitchFamily="2" charset="0"/>
            </a:endParaRPr>
          </a:p>
          <a:p>
            <a:endParaRPr lang="es-PE" sz="4200" dirty="0"/>
          </a:p>
          <a:p>
            <a:r>
              <a:rPr lang="es-PE" sz="4200" dirty="0"/>
              <a:t> </a:t>
            </a:r>
          </a:p>
          <a:p>
            <a:endParaRPr lang="es-PE" dirty="0"/>
          </a:p>
        </p:txBody>
      </p:sp>
    </p:spTree>
    <p:extLst>
      <p:ext uri="{BB962C8B-B14F-4D97-AF65-F5344CB8AC3E}">
        <p14:creationId xmlns:p14="http://schemas.microsoft.com/office/powerpoint/2010/main" val="3639434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es-PE"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PROCESO DE COLABORACION EFICAZ</a:t>
            </a:r>
            <a:endParaRPr lang="es-PE" dirty="0"/>
          </a:p>
        </p:txBody>
      </p:sp>
      <p:sp>
        <p:nvSpPr>
          <p:cNvPr id="3" name="Marcador de contenido 2"/>
          <p:cNvSpPr>
            <a:spLocks noGrp="1"/>
          </p:cNvSpPr>
          <p:nvPr>
            <p:ph idx="1"/>
          </p:nvPr>
        </p:nvSpPr>
        <p:spPr/>
        <p:txBody>
          <a:bodyPr>
            <a:normAutofit/>
          </a:bodyPr>
          <a:lstStyle/>
          <a:p>
            <a:pPr marL="201168" lvl="1" indent="0">
              <a:buNone/>
            </a:pPr>
            <a:endParaRPr lang="es-PE" dirty="0"/>
          </a:p>
          <a:p>
            <a:pPr marL="201168" lvl="1" indent="0">
              <a:buNone/>
            </a:pPr>
            <a:r>
              <a:rPr lang="es-PE" sz="2000" b="1" dirty="0">
                <a:cs typeface="Arial" panose="020B0604020202020204" pitchFamily="34" charset="0"/>
              </a:rPr>
              <a:t>Admisión del tramite</a:t>
            </a:r>
          </a:p>
          <a:p>
            <a:pPr marL="201168" lvl="1" indent="0">
              <a:buNone/>
            </a:pPr>
            <a:endParaRPr lang="es-PE" sz="2000" dirty="0">
              <a:solidFill>
                <a:srgbClr val="151515"/>
              </a:solidFill>
              <a:cs typeface="Arial" panose="020B0604020202020204" pitchFamily="34" charset="0"/>
            </a:endParaRPr>
          </a:p>
          <a:p>
            <a:pPr marL="201168" lvl="1" indent="0">
              <a:buNone/>
            </a:pPr>
            <a:r>
              <a:rPr lang="es-PE" sz="2000" dirty="0">
                <a:solidFill>
                  <a:srgbClr val="151515"/>
                </a:solidFill>
                <a:cs typeface="Arial" panose="020B0604020202020204" pitchFamily="34" charset="0"/>
              </a:rPr>
              <a:t>Si </a:t>
            </a:r>
            <a:r>
              <a:rPr lang="es-PE" sz="2000" b="0" i="0" dirty="0">
                <a:solidFill>
                  <a:srgbClr val="151515"/>
                </a:solidFill>
                <a:effectLst/>
                <a:cs typeface="Arial" panose="020B0604020202020204" pitchFamily="34" charset="0"/>
              </a:rPr>
              <a:t>el Fiscal advierte que la información objeto de delación es útil, relevante y corroborable, nombrará al imputado postulante como colaborador eficaz, asignándole una clave</a:t>
            </a:r>
            <a:r>
              <a:rPr lang="es-PE" sz="2000" dirty="0">
                <a:solidFill>
                  <a:srgbClr val="151515"/>
                </a:solidFill>
                <a:cs typeface="Arial" panose="020B0604020202020204" pitchFamily="34" charset="0"/>
              </a:rPr>
              <a:t>, a través de una disposición. </a:t>
            </a:r>
            <a:endParaRPr lang="es-PE" sz="2000" b="0" i="0" dirty="0">
              <a:solidFill>
                <a:srgbClr val="151515"/>
              </a:solidFill>
              <a:effectLst/>
            </a:endParaRPr>
          </a:p>
          <a:p>
            <a:pPr marL="201168" lvl="1" indent="0">
              <a:buNone/>
            </a:pPr>
            <a:endParaRPr lang="es-PE" sz="2000" dirty="0">
              <a:solidFill>
                <a:srgbClr val="151515"/>
              </a:solidFill>
            </a:endParaRPr>
          </a:p>
          <a:p>
            <a:pPr marL="201168" lvl="1" indent="0">
              <a:buNone/>
            </a:pPr>
            <a:r>
              <a:rPr lang="es-PE" sz="2000" dirty="0">
                <a:solidFill>
                  <a:srgbClr val="151515"/>
                </a:solidFill>
              </a:rPr>
              <a:t>Acta de generales de ley del aspirante a colaborador</a:t>
            </a:r>
            <a:endParaRPr lang="es-PE" sz="2000" dirty="0"/>
          </a:p>
          <a:p>
            <a:pPr marL="201168" lvl="1" indent="0">
              <a:buNone/>
            </a:pPr>
            <a:r>
              <a:rPr lang="es-PE" sz="2000" dirty="0"/>
              <a:t>    </a:t>
            </a:r>
          </a:p>
        </p:txBody>
      </p:sp>
    </p:spTree>
    <p:extLst>
      <p:ext uri="{BB962C8B-B14F-4D97-AF65-F5344CB8AC3E}">
        <p14:creationId xmlns:p14="http://schemas.microsoft.com/office/powerpoint/2010/main" val="468257746"/>
      </p:ext>
    </p:extLst>
  </p:cSld>
  <p:clrMapOvr>
    <a:masterClrMapping/>
  </p:clrMapOvr>
</p:sld>
</file>

<file path=ppt/theme/theme1.xml><?xml version="1.0" encoding="utf-8"?>
<a:theme xmlns:a="http://schemas.openxmlformats.org/drawingml/2006/main" name="Retrospección">
  <a:themeElements>
    <a:clrScheme name="Azul cálido">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ció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2309</TotalTime>
  <Words>1171</Words>
  <Application>Microsoft Office PowerPoint</Application>
  <PresentationFormat>Panorámica</PresentationFormat>
  <Paragraphs>146</Paragraphs>
  <Slides>21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21</vt:i4>
      </vt:variant>
    </vt:vector>
  </HeadingPairs>
  <TitlesOfParts>
    <vt:vector size="27" baseType="lpstr">
      <vt:lpstr>Arial</vt:lpstr>
      <vt:lpstr>Calibri</vt:lpstr>
      <vt:lpstr>Calibri Light</vt:lpstr>
      <vt:lpstr>Roboto Condensed</vt:lpstr>
      <vt:lpstr>Wingdings</vt:lpstr>
      <vt:lpstr>Retrospección</vt:lpstr>
      <vt:lpstr>Presentación de PowerPoint</vt:lpstr>
      <vt:lpstr>ACTOS DE INVESTIGACION EN PROCEDIMIENTOS ESPECIALES  </vt:lpstr>
      <vt:lpstr>PROCESO DE COLABORACION EFICAZ</vt:lpstr>
      <vt:lpstr>PROCESO DE COLABORACION EFICAZ</vt:lpstr>
      <vt:lpstr>PROCESO DE COLABORACION EFICAZ</vt:lpstr>
      <vt:lpstr>PROCESO DE COLABORACION EFICAZ</vt:lpstr>
      <vt:lpstr>PROCESO DE COLABORACION EFICAZ</vt:lpstr>
      <vt:lpstr>PROCESO DE COLABORACION EFICAZ</vt:lpstr>
      <vt:lpstr>PROCESO DE COLABORACION EFICAZ</vt:lpstr>
      <vt:lpstr>PROCESO DE COLABORACION EFICAZ</vt:lpstr>
      <vt:lpstr> PROCESO DE COLABORACION EFICAZ</vt:lpstr>
      <vt:lpstr> PROCESO DE COLABORACION EFICAZ</vt:lpstr>
      <vt:lpstr>PROCESO DE COLABORACION EFICAZ</vt:lpstr>
      <vt:lpstr>PROCESO DE COLABORACION EFICAZ</vt:lpstr>
      <vt:lpstr>PROCESO DE COLABORACION EFICAZ</vt:lpstr>
      <vt:lpstr>PROCESO DE COLABORACION EFICAZ</vt:lpstr>
      <vt:lpstr>TESTIGOS PROTEGIDOS</vt:lpstr>
      <vt:lpstr>TESTIGOS PROTEGIDOS</vt:lpstr>
      <vt:lpstr>TESTIGOS PROTEGIDOS</vt:lpstr>
      <vt:lpstr>TESTIGOS PROTEGIDOS</vt:lpstr>
      <vt:lpstr>Presentación de PowerPoint</vt:lpstr>
    </vt:vector>
  </TitlesOfParts>
  <Company>MPFN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delito de soborno internacional pasivo  (Art. 393-A código Penal)</dc:title>
  <dc:creator>jcajas</dc:creator>
  <cp:lastModifiedBy>FN</cp:lastModifiedBy>
  <cp:revision>22</cp:revision>
  <dcterms:created xsi:type="dcterms:W3CDTF">2024-07-01T18:56:16Z</dcterms:created>
  <dcterms:modified xsi:type="dcterms:W3CDTF">2025-07-25T01:42:52Z</dcterms:modified>
</cp:coreProperties>
</file>