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35" r:id="rId3"/>
    <p:sldId id="431"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85" r:id="rId20"/>
    <p:sldId id="386" r:id="rId21"/>
    <p:sldId id="387" r:id="rId22"/>
    <p:sldId id="388" r:id="rId23"/>
    <p:sldId id="389" r:id="rId24"/>
    <p:sldId id="390" r:id="rId25"/>
    <p:sldId id="391" r:id="rId26"/>
    <p:sldId id="392" r:id="rId27"/>
    <p:sldId id="393" r:id="rId28"/>
    <p:sldId id="394" r:id="rId29"/>
    <p:sldId id="384" r:id="rId30"/>
    <p:sldId id="435" r:id="rId31"/>
    <p:sldId id="369" r:id="rId3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2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D7BF0-6A76-40E8-8B1F-9176AD693795}" type="datetimeFigureOut">
              <a:rPr lang="es-PE" smtClean="0"/>
              <a:t>10/11/2025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3A9BF-39DB-479D-B06B-5399D67EE5B7}" type="slidenum">
              <a:rPr lang="es-PE" smtClean="0"/>
              <a:t>‹Nº›</a:t>
            </a:fld>
            <a:endParaRPr lang="es-PE"/>
          </a:p>
        </p:txBody>
      </p:sp>
    </p:spTree>
    <p:extLst>
      <p:ext uri="{BB962C8B-B14F-4D97-AF65-F5344CB8AC3E}">
        <p14:creationId xmlns:p14="http://schemas.microsoft.com/office/powerpoint/2010/main" val="25255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FC8AE-5926-43B6-A6AF-FAAC98592CB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5831CB3F-D97F-4EC7-BFA0-506939D737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1A0B9860-B428-46C5-AC14-0C9E7C79D6D1}"/>
              </a:ext>
            </a:extLst>
          </p:cNvPr>
          <p:cNvSpPr>
            <a:spLocks noGrp="1"/>
          </p:cNvSpPr>
          <p:nvPr>
            <p:ph type="dt" sz="half" idx="10"/>
          </p:nvPr>
        </p:nvSpPr>
        <p:spPr/>
        <p:txBody>
          <a:bodyPr/>
          <a:lstStyle/>
          <a:p>
            <a:fld id="{E696754C-0436-4275-9FFD-F9474E153BAE}" type="datetimeFigureOut">
              <a:rPr lang="es-PE" smtClean="0"/>
              <a:t>10/11/2025</a:t>
            </a:fld>
            <a:endParaRPr lang="es-PE"/>
          </a:p>
        </p:txBody>
      </p:sp>
      <p:sp>
        <p:nvSpPr>
          <p:cNvPr id="5" name="Marcador de pie de página 4">
            <a:extLst>
              <a:ext uri="{FF2B5EF4-FFF2-40B4-BE49-F238E27FC236}">
                <a16:creationId xmlns:a16="http://schemas.microsoft.com/office/drawing/2014/main" id="{824D8E80-53C1-4BD8-93B8-1932A3FD69A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40AD3AC-6719-4A81-BCCF-E957D9F72700}"/>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406215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FA8951-2CA7-4215-B6A1-F74E58CEA64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C4B4926-042B-4EFF-838C-73685BE38B7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A2DB0D4-DB33-4FF4-9852-6B0198C42775}"/>
              </a:ext>
            </a:extLst>
          </p:cNvPr>
          <p:cNvSpPr>
            <a:spLocks noGrp="1"/>
          </p:cNvSpPr>
          <p:nvPr>
            <p:ph type="dt" sz="half" idx="10"/>
          </p:nvPr>
        </p:nvSpPr>
        <p:spPr/>
        <p:txBody>
          <a:bodyPr/>
          <a:lstStyle/>
          <a:p>
            <a:fld id="{E696754C-0436-4275-9FFD-F9474E153BAE}" type="datetimeFigureOut">
              <a:rPr lang="es-PE" smtClean="0"/>
              <a:t>10/11/2025</a:t>
            </a:fld>
            <a:endParaRPr lang="es-PE"/>
          </a:p>
        </p:txBody>
      </p:sp>
      <p:sp>
        <p:nvSpPr>
          <p:cNvPr id="5" name="Marcador de pie de página 4">
            <a:extLst>
              <a:ext uri="{FF2B5EF4-FFF2-40B4-BE49-F238E27FC236}">
                <a16:creationId xmlns:a16="http://schemas.microsoft.com/office/drawing/2014/main" id="{B55DE06C-447B-45A6-BF72-E449038F6AF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A81CCAA-7A4D-455D-B5B9-D3350CB3AB70}"/>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414794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5DF5093-E35E-442A-9F10-8B5E760CF2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8D4E052-2342-40F3-A79B-E1D994478E0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B1E7B89-0404-481E-96FD-55DFF0B81DD9}"/>
              </a:ext>
            </a:extLst>
          </p:cNvPr>
          <p:cNvSpPr>
            <a:spLocks noGrp="1"/>
          </p:cNvSpPr>
          <p:nvPr>
            <p:ph type="dt" sz="half" idx="10"/>
          </p:nvPr>
        </p:nvSpPr>
        <p:spPr/>
        <p:txBody>
          <a:bodyPr/>
          <a:lstStyle/>
          <a:p>
            <a:fld id="{E696754C-0436-4275-9FFD-F9474E153BAE}" type="datetimeFigureOut">
              <a:rPr lang="es-PE" smtClean="0"/>
              <a:t>10/11/2025</a:t>
            </a:fld>
            <a:endParaRPr lang="es-PE"/>
          </a:p>
        </p:txBody>
      </p:sp>
      <p:sp>
        <p:nvSpPr>
          <p:cNvPr id="5" name="Marcador de pie de página 4">
            <a:extLst>
              <a:ext uri="{FF2B5EF4-FFF2-40B4-BE49-F238E27FC236}">
                <a16:creationId xmlns:a16="http://schemas.microsoft.com/office/drawing/2014/main" id="{B69A1B4B-F489-4DF1-9D5E-059510DBB57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6A92C91-3951-4B60-A0CD-371C9DA309FF}"/>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211055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3FE168-F478-4DCA-8A05-0AF795BFD15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2BA6728-FE5F-4D33-AE73-69E7819F5C8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398B3FC-9B0A-4753-B03C-4CE38ABD07DC}"/>
              </a:ext>
            </a:extLst>
          </p:cNvPr>
          <p:cNvSpPr>
            <a:spLocks noGrp="1"/>
          </p:cNvSpPr>
          <p:nvPr>
            <p:ph type="dt" sz="half" idx="10"/>
          </p:nvPr>
        </p:nvSpPr>
        <p:spPr/>
        <p:txBody>
          <a:bodyPr/>
          <a:lstStyle/>
          <a:p>
            <a:fld id="{E696754C-0436-4275-9FFD-F9474E153BAE}" type="datetimeFigureOut">
              <a:rPr lang="es-PE" smtClean="0"/>
              <a:t>10/11/2025</a:t>
            </a:fld>
            <a:endParaRPr lang="es-PE"/>
          </a:p>
        </p:txBody>
      </p:sp>
      <p:sp>
        <p:nvSpPr>
          <p:cNvPr id="5" name="Marcador de pie de página 4">
            <a:extLst>
              <a:ext uri="{FF2B5EF4-FFF2-40B4-BE49-F238E27FC236}">
                <a16:creationId xmlns:a16="http://schemas.microsoft.com/office/drawing/2014/main" id="{3F43B89A-E45A-4A18-9AFD-1AFD0589EAF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B5D6520-C3BA-4E49-9CC6-DBFEBDED1A1C}"/>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629989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F47019-A08E-4243-B932-36A86D24AA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6547B0E-2ACB-4973-8DF7-DFD19CB2A3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FEAD1AC-177D-45A5-A705-F7A4AD2E8B97}"/>
              </a:ext>
            </a:extLst>
          </p:cNvPr>
          <p:cNvSpPr>
            <a:spLocks noGrp="1"/>
          </p:cNvSpPr>
          <p:nvPr>
            <p:ph type="dt" sz="half" idx="10"/>
          </p:nvPr>
        </p:nvSpPr>
        <p:spPr/>
        <p:txBody>
          <a:bodyPr/>
          <a:lstStyle/>
          <a:p>
            <a:fld id="{E696754C-0436-4275-9FFD-F9474E153BAE}" type="datetimeFigureOut">
              <a:rPr lang="es-PE" smtClean="0"/>
              <a:t>10/11/2025</a:t>
            </a:fld>
            <a:endParaRPr lang="es-PE"/>
          </a:p>
        </p:txBody>
      </p:sp>
      <p:sp>
        <p:nvSpPr>
          <p:cNvPr id="5" name="Marcador de pie de página 4">
            <a:extLst>
              <a:ext uri="{FF2B5EF4-FFF2-40B4-BE49-F238E27FC236}">
                <a16:creationId xmlns:a16="http://schemas.microsoft.com/office/drawing/2014/main" id="{C132F51F-C229-4D19-9598-A0C0751E83B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E6FD983-01D2-42BF-BEB1-EF8CD13CE774}"/>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68653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AC4E8-C35E-4457-A898-0056A80F5E8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8C4DB77-5A9D-40A7-B824-D983A34F069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9D3302E3-955C-4D76-8EE2-04C08E7801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3300B01-2BEC-4B41-A396-18FD9FC42D1A}"/>
              </a:ext>
            </a:extLst>
          </p:cNvPr>
          <p:cNvSpPr>
            <a:spLocks noGrp="1"/>
          </p:cNvSpPr>
          <p:nvPr>
            <p:ph type="dt" sz="half" idx="10"/>
          </p:nvPr>
        </p:nvSpPr>
        <p:spPr/>
        <p:txBody>
          <a:bodyPr/>
          <a:lstStyle/>
          <a:p>
            <a:fld id="{E696754C-0436-4275-9FFD-F9474E153BAE}" type="datetimeFigureOut">
              <a:rPr lang="es-PE" smtClean="0"/>
              <a:t>10/11/2025</a:t>
            </a:fld>
            <a:endParaRPr lang="es-PE"/>
          </a:p>
        </p:txBody>
      </p:sp>
      <p:sp>
        <p:nvSpPr>
          <p:cNvPr id="6" name="Marcador de pie de página 5">
            <a:extLst>
              <a:ext uri="{FF2B5EF4-FFF2-40B4-BE49-F238E27FC236}">
                <a16:creationId xmlns:a16="http://schemas.microsoft.com/office/drawing/2014/main" id="{3C155660-5A5B-44B9-A1B8-DA5DC3B24F8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13D7CB6-194E-4023-ACC1-72B4F3F9703E}"/>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81624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ACFFB2-73DD-4859-8FCB-294DE5EB1F7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2C02FCA-6D94-4347-A09A-9BA13DF992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90BB85-4227-46C4-B441-DB73E77BB2A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4841026-45D3-4F22-8B95-C3941189F0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862C953-C47D-47BD-82D2-B11417EC6C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CFE5F79-8984-4908-B2B6-8DC0B5507D66}"/>
              </a:ext>
            </a:extLst>
          </p:cNvPr>
          <p:cNvSpPr>
            <a:spLocks noGrp="1"/>
          </p:cNvSpPr>
          <p:nvPr>
            <p:ph type="dt" sz="half" idx="10"/>
          </p:nvPr>
        </p:nvSpPr>
        <p:spPr/>
        <p:txBody>
          <a:bodyPr/>
          <a:lstStyle/>
          <a:p>
            <a:fld id="{E696754C-0436-4275-9FFD-F9474E153BAE}" type="datetimeFigureOut">
              <a:rPr lang="es-PE" smtClean="0"/>
              <a:t>10/11/2025</a:t>
            </a:fld>
            <a:endParaRPr lang="es-PE"/>
          </a:p>
        </p:txBody>
      </p:sp>
      <p:sp>
        <p:nvSpPr>
          <p:cNvPr id="8" name="Marcador de pie de página 7">
            <a:extLst>
              <a:ext uri="{FF2B5EF4-FFF2-40B4-BE49-F238E27FC236}">
                <a16:creationId xmlns:a16="http://schemas.microsoft.com/office/drawing/2014/main" id="{FE719DE9-4239-4BD0-9D29-1063A37C173B}"/>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C9BFC2E5-F2D6-4A5E-A35F-ECB5BAE1D92A}"/>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120914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7FA873-03DA-4218-AB27-7774DD0D0ED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AD847B15-0F1F-46B1-98A6-B4EEAA247922}"/>
              </a:ext>
            </a:extLst>
          </p:cNvPr>
          <p:cNvSpPr>
            <a:spLocks noGrp="1"/>
          </p:cNvSpPr>
          <p:nvPr>
            <p:ph type="dt" sz="half" idx="10"/>
          </p:nvPr>
        </p:nvSpPr>
        <p:spPr/>
        <p:txBody>
          <a:bodyPr/>
          <a:lstStyle/>
          <a:p>
            <a:fld id="{E696754C-0436-4275-9FFD-F9474E153BAE}" type="datetimeFigureOut">
              <a:rPr lang="es-PE" smtClean="0"/>
              <a:t>10/11/2025</a:t>
            </a:fld>
            <a:endParaRPr lang="es-PE"/>
          </a:p>
        </p:txBody>
      </p:sp>
      <p:sp>
        <p:nvSpPr>
          <p:cNvPr id="4" name="Marcador de pie de página 3">
            <a:extLst>
              <a:ext uri="{FF2B5EF4-FFF2-40B4-BE49-F238E27FC236}">
                <a16:creationId xmlns:a16="http://schemas.microsoft.com/office/drawing/2014/main" id="{C15E160C-0CF2-429C-BC52-8BCCC53FE666}"/>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4EC09666-B67C-4504-B2A9-7C98854B8DB2}"/>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117835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E15B51E-5F94-4DB2-A2D0-9FD70E312CED}"/>
              </a:ext>
            </a:extLst>
          </p:cNvPr>
          <p:cNvSpPr>
            <a:spLocks noGrp="1"/>
          </p:cNvSpPr>
          <p:nvPr>
            <p:ph type="dt" sz="half" idx="10"/>
          </p:nvPr>
        </p:nvSpPr>
        <p:spPr/>
        <p:txBody>
          <a:bodyPr/>
          <a:lstStyle/>
          <a:p>
            <a:fld id="{E696754C-0436-4275-9FFD-F9474E153BAE}" type="datetimeFigureOut">
              <a:rPr lang="es-PE" smtClean="0"/>
              <a:t>10/11/2025</a:t>
            </a:fld>
            <a:endParaRPr lang="es-PE"/>
          </a:p>
        </p:txBody>
      </p:sp>
      <p:sp>
        <p:nvSpPr>
          <p:cNvPr id="3" name="Marcador de pie de página 2">
            <a:extLst>
              <a:ext uri="{FF2B5EF4-FFF2-40B4-BE49-F238E27FC236}">
                <a16:creationId xmlns:a16="http://schemas.microsoft.com/office/drawing/2014/main" id="{E4D3CF81-47A5-482C-982B-502667C59347}"/>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43F18064-7ED5-4BF2-9081-85A1C812E9C6}"/>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31561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264F5-F479-414F-A3D1-D344FD6248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4C8A3E3-255A-4882-8CFC-85AB553C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F3EC4A1-11D6-461D-95EF-B7D5BD209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32548F-79DF-4106-966D-A751E1127C30}"/>
              </a:ext>
            </a:extLst>
          </p:cNvPr>
          <p:cNvSpPr>
            <a:spLocks noGrp="1"/>
          </p:cNvSpPr>
          <p:nvPr>
            <p:ph type="dt" sz="half" idx="10"/>
          </p:nvPr>
        </p:nvSpPr>
        <p:spPr/>
        <p:txBody>
          <a:bodyPr/>
          <a:lstStyle/>
          <a:p>
            <a:fld id="{E696754C-0436-4275-9FFD-F9474E153BAE}" type="datetimeFigureOut">
              <a:rPr lang="es-PE" smtClean="0"/>
              <a:t>10/11/2025</a:t>
            </a:fld>
            <a:endParaRPr lang="es-PE"/>
          </a:p>
        </p:txBody>
      </p:sp>
      <p:sp>
        <p:nvSpPr>
          <p:cNvPr id="6" name="Marcador de pie de página 5">
            <a:extLst>
              <a:ext uri="{FF2B5EF4-FFF2-40B4-BE49-F238E27FC236}">
                <a16:creationId xmlns:a16="http://schemas.microsoft.com/office/drawing/2014/main" id="{B35D6EA4-A518-472D-9426-BF860F274A1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BF19D21-AB5B-4888-B278-BB3B990A2D3E}"/>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83482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13EC8-2338-4515-A9C4-96A28C20B4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F11585E8-798A-4D9C-A76E-09BD97BE5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F37DF57A-AA59-46AD-8624-5A3647B33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2E9941-7D10-4F9B-AE4F-CDD557F6A331}"/>
              </a:ext>
            </a:extLst>
          </p:cNvPr>
          <p:cNvSpPr>
            <a:spLocks noGrp="1"/>
          </p:cNvSpPr>
          <p:nvPr>
            <p:ph type="dt" sz="half" idx="10"/>
          </p:nvPr>
        </p:nvSpPr>
        <p:spPr/>
        <p:txBody>
          <a:bodyPr/>
          <a:lstStyle/>
          <a:p>
            <a:fld id="{E696754C-0436-4275-9FFD-F9474E153BAE}" type="datetimeFigureOut">
              <a:rPr lang="es-PE" smtClean="0"/>
              <a:t>10/11/2025</a:t>
            </a:fld>
            <a:endParaRPr lang="es-PE"/>
          </a:p>
        </p:txBody>
      </p:sp>
      <p:sp>
        <p:nvSpPr>
          <p:cNvPr id="6" name="Marcador de pie de página 5">
            <a:extLst>
              <a:ext uri="{FF2B5EF4-FFF2-40B4-BE49-F238E27FC236}">
                <a16:creationId xmlns:a16="http://schemas.microsoft.com/office/drawing/2014/main" id="{C33932E6-7E0D-47D4-9FA8-B07B7651A56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C7DA42F-D4A4-4C27-B58D-A846F4E33888}"/>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254224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D7E4C88-7010-4AC5-9B47-2A1CB4AF8D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6748C03-CE9C-47C0-AC54-3EBCDF1BF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392A33B-AFB4-4C2B-9204-493BCAAF3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6754C-0436-4275-9FFD-F9474E153BAE}" type="datetimeFigureOut">
              <a:rPr lang="es-PE" smtClean="0"/>
              <a:t>10/11/2025</a:t>
            </a:fld>
            <a:endParaRPr lang="es-PE"/>
          </a:p>
        </p:txBody>
      </p:sp>
      <p:sp>
        <p:nvSpPr>
          <p:cNvPr id="5" name="Marcador de pie de página 4">
            <a:extLst>
              <a:ext uri="{FF2B5EF4-FFF2-40B4-BE49-F238E27FC236}">
                <a16:creationId xmlns:a16="http://schemas.microsoft.com/office/drawing/2014/main" id="{CE38D7F2-C51A-4849-AAD0-5642964BBA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590ECB9-3F8C-4482-8E4A-26B4CBC9D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4A2CD-D220-422E-BD37-C26FB601497A}" type="slidenum">
              <a:rPr lang="es-PE" smtClean="0"/>
              <a:t>‹Nº›</a:t>
            </a:fld>
            <a:endParaRPr lang="es-PE"/>
          </a:p>
        </p:txBody>
      </p:sp>
    </p:spTree>
    <p:extLst>
      <p:ext uri="{BB962C8B-B14F-4D97-AF65-F5344CB8AC3E}">
        <p14:creationId xmlns:p14="http://schemas.microsoft.com/office/powerpoint/2010/main" val="157692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s.wikipedia.org/wiki/Luiz_In%C3%A1cio_Lula_da_Silva" TargetMode="External"/><Relationship Id="rId2" Type="http://schemas.openxmlformats.org/officeDocument/2006/relationships/hyperlink" Target="https://es.wikipedia.org/wiki/Operaci%C3%B3n_Autolavado"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40013" y="404814"/>
            <a:ext cx="7416800" cy="1787525"/>
          </a:xfrm>
        </p:spPr>
        <p:txBody>
          <a:bodyPr>
            <a:noAutofit/>
          </a:bodyPr>
          <a:lstStyle/>
          <a:p>
            <a:pPr>
              <a:defRPr/>
            </a:pPr>
            <a:br>
              <a:rPr lang="es-PE" sz="2800" u="sng" dirty="0"/>
            </a:br>
            <a:endParaRPr lang="es-PE" sz="2800" u="sng" dirty="0"/>
          </a:p>
        </p:txBody>
      </p:sp>
      <p:sp>
        <p:nvSpPr>
          <p:cNvPr id="8195" name="CuadroTexto 4"/>
          <p:cNvSpPr txBox="1">
            <a:spLocks noChangeArrowheads="1"/>
          </p:cNvSpPr>
          <p:nvPr/>
        </p:nvSpPr>
        <p:spPr bwMode="auto">
          <a:xfrm>
            <a:off x="2981739" y="4810539"/>
            <a:ext cx="792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PE" altLang="es-PE" sz="3200" dirty="0">
              <a:latin typeface="Century Schoolbook" panose="02040604050505020304" pitchFamily="18" charset="0"/>
            </a:endParaRPr>
          </a:p>
          <a:p>
            <a:pPr eaLnBrk="1" hangingPunct="1"/>
            <a:endParaRPr lang="es-PE" altLang="es-PE" sz="3200" dirty="0">
              <a:latin typeface="Century Schoolbook" panose="02040604050505020304" pitchFamily="18" charset="0"/>
            </a:endParaRPr>
          </a:p>
          <a:p>
            <a:pPr eaLnBrk="1" hangingPunct="1"/>
            <a:r>
              <a:rPr lang="es-PE" altLang="es-PE" sz="3200" dirty="0">
                <a:latin typeface="Century Schoolbook" panose="02040604050505020304" pitchFamily="18" charset="0"/>
              </a:rPr>
              <a:t>Sergio Emerson Chávez Panduro </a:t>
            </a:r>
          </a:p>
        </p:txBody>
      </p:sp>
      <p:sp>
        <p:nvSpPr>
          <p:cNvPr id="3" name="Rectángulo 2"/>
          <p:cNvSpPr/>
          <p:nvPr/>
        </p:nvSpPr>
        <p:spPr>
          <a:xfrm>
            <a:off x="2424113" y="553792"/>
            <a:ext cx="7319681" cy="1754326"/>
          </a:xfrm>
          <a:prstGeom prst="rect">
            <a:avLst/>
          </a:prstGeom>
          <a:noFill/>
        </p:spPr>
        <p:txBody>
          <a:bodyPr wrap="square" lIns="91440" tIns="45720" rIns="91440" bIns="45720">
            <a:spAutoFit/>
          </a:bodyPr>
          <a:lstStyle/>
          <a:p>
            <a:pPr algn="ctr"/>
            <a:endParaRPr lang="es-E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s-E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Prisión Preventiva</a:t>
            </a:r>
          </a:p>
        </p:txBody>
      </p:sp>
      <p:pic>
        <p:nvPicPr>
          <p:cNvPr id="4" name="Picture 2" descr="Puede ser una imagen de texto que dice &quot;SERGIO EMERSON B H&quot;">
            <a:extLst>
              <a:ext uri="{FF2B5EF4-FFF2-40B4-BE49-F238E27FC236}">
                <a16:creationId xmlns:a16="http://schemas.microsoft.com/office/drawing/2014/main" id="{AAC92D17-108B-925E-CF69-91DA525266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555" y="2783962"/>
            <a:ext cx="3691929" cy="249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2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rot="10800000" flipV="1">
            <a:off x="1073426" y="431010"/>
            <a:ext cx="9658591" cy="1569660"/>
          </a:xfrm>
          <a:prstGeom prst="rect">
            <a:avLst/>
          </a:prstGeom>
          <a:noFill/>
        </p:spPr>
        <p:txBody>
          <a:bodyPr wrap="square">
            <a:spAutoFit/>
          </a:bodyPr>
          <a:lstStyle/>
          <a:p>
            <a:pPr>
              <a:defRPr/>
            </a:pPr>
            <a:endParaRPr lang="es-PE" sz="4800" b="1" dirty="0">
              <a:solidFill>
                <a:schemeClr val="accent2">
                  <a:lumMod val="75000"/>
                </a:schemeClr>
              </a:solidFill>
            </a:endParaRPr>
          </a:p>
          <a:p>
            <a:pPr>
              <a:defRPr/>
            </a:pPr>
            <a:r>
              <a:rPr lang="es-PE" sz="4800" b="1" dirty="0">
                <a:solidFill>
                  <a:schemeClr val="accent2">
                    <a:lumMod val="75000"/>
                  </a:schemeClr>
                </a:solidFill>
              </a:rPr>
              <a:t>Sergio Fernando Moro </a:t>
            </a:r>
          </a:p>
        </p:txBody>
      </p:sp>
      <p:sp>
        <p:nvSpPr>
          <p:cNvPr id="22531" name="Rectángulo 5"/>
          <p:cNvSpPr>
            <a:spLocks noChangeArrowheads="1"/>
          </p:cNvSpPr>
          <p:nvPr/>
        </p:nvSpPr>
        <p:spPr bwMode="auto">
          <a:xfrm>
            <a:off x="799068" y="1828800"/>
            <a:ext cx="691537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dirty="0">
                <a:solidFill>
                  <a:srgbClr val="222222"/>
                </a:solidFill>
              </a:rPr>
              <a:t> </a:t>
            </a:r>
            <a:r>
              <a:rPr lang="es-PE" altLang="es-PE" sz="2800" dirty="0">
                <a:solidFill>
                  <a:schemeClr val="tx1">
                    <a:lumMod val="95000"/>
                    <a:lumOff val="5000"/>
                  </a:schemeClr>
                </a:solidFill>
              </a:rPr>
              <a:t>Un  magistrado, escritor y catedrático brasileño que ganó notoriedad internacional</a:t>
            </a:r>
            <a:r>
              <a:rPr lang="es-PE" altLang="es-PE" sz="2800" baseline="30000" dirty="0">
                <a:solidFill>
                  <a:schemeClr val="tx1">
                    <a:lumMod val="95000"/>
                    <a:lumOff val="5000"/>
                  </a:schemeClr>
                </a:solidFill>
              </a:rPr>
              <a:t> </a:t>
            </a:r>
            <a:r>
              <a:rPr lang="es-PE" altLang="es-PE" sz="2800" dirty="0">
                <a:solidFill>
                  <a:schemeClr val="tx1">
                    <a:lumMod val="95000"/>
                    <a:lumOff val="5000"/>
                  </a:schemeClr>
                </a:solidFill>
              </a:rPr>
              <a:t>por liderar la investigación conocida como </a:t>
            </a:r>
            <a:r>
              <a:rPr lang="es-PE" altLang="es-PE" sz="2800" u="sng" dirty="0">
                <a:solidFill>
                  <a:schemeClr val="tx1">
                    <a:lumMod val="95000"/>
                    <a:lumOff val="5000"/>
                  </a:schemeClr>
                </a:solidFill>
                <a:hlinkClick r:id="rId2">
                  <a:extLst>
                    <a:ext uri="{A12FA001-AC4F-418D-AE19-62706E023703}">
                      <ahyp:hlinkClr xmlns:ahyp="http://schemas.microsoft.com/office/drawing/2018/hyperlinkcolor" val="tx"/>
                    </a:ext>
                  </a:extLst>
                </a:hlinkClick>
              </a:rPr>
              <a:t>Operación Autolavado</a:t>
            </a:r>
            <a:r>
              <a:rPr lang="es-PE" altLang="es-PE" sz="2800" dirty="0">
                <a:solidFill>
                  <a:schemeClr val="tx1">
                    <a:lumMod val="95000"/>
                    <a:lumOff val="5000"/>
                  </a:schemeClr>
                </a:solidFill>
              </a:rPr>
              <a:t> </a:t>
            </a:r>
          </a:p>
          <a:p>
            <a:pPr algn="just"/>
            <a:r>
              <a:rPr lang="es-PE" altLang="es-PE" sz="2800" dirty="0">
                <a:solidFill>
                  <a:schemeClr val="tx1">
                    <a:lumMod val="95000"/>
                    <a:lumOff val="5000"/>
                  </a:schemeClr>
                </a:solidFill>
              </a:rPr>
              <a:t>El 12 de julio de 2017, condenó al expresidente </a:t>
            </a:r>
            <a:r>
              <a:rPr lang="es-PE" altLang="es-PE" sz="2800" dirty="0" err="1">
                <a:solidFill>
                  <a:schemeClr val="tx1">
                    <a:lumMod val="95000"/>
                    <a:lumOff val="5000"/>
                  </a:schemeClr>
                </a:solidFill>
                <a:hlinkClick r:id="rId3" tooltip="Luiz Inácio Lula da Silva">
                  <a:extLst>
                    <a:ext uri="{A12FA001-AC4F-418D-AE19-62706E023703}">
                      <ahyp:hlinkClr xmlns:ahyp="http://schemas.microsoft.com/office/drawing/2018/hyperlinkcolor" val="tx"/>
                    </a:ext>
                  </a:extLst>
                </a:hlinkClick>
              </a:rPr>
              <a:t>Luiz</a:t>
            </a:r>
            <a:r>
              <a:rPr lang="es-PE" altLang="es-PE" sz="2800" dirty="0">
                <a:solidFill>
                  <a:schemeClr val="tx1">
                    <a:lumMod val="95000"/>
                    <a:lumOff val="5000"/>
                  </a:schemeClr>
                </a:solidFill>
                <a:hlinkClick r:id="rId3" tooltip="Luiz Inácio Lula da Silva">
                  <a:extLst>
                    <a:ext uri="{A12FA001-AC4F-418D-AE19-62706E023703}">
                      <ahyp:hlinkClr xmlns:ahyp="http://schemas.microsoft.com/office/drawing/2018/hyperlinkcolor" val="tx"/>
                    </a:ext>
                  </a:extLst>
                </a:hlinkClick>
              </a:rPr>
              <a:t> </a:t>
            </a:r>
            <a:r>
              <a:rPr lang="es-PE" altLang="es-PE" sz="2800" dirty="0" err="1">
                <a:solidFill>
                  <a:schemeClr val="tx1">
                    <a:lumMod val="95000"/>
                    <a:lumOff val="5000"/>
                  </a:schemeClr>
                </a:solidFill>
                <a:hlinkClick r:id="rId3" tooltip="Luiz Inácio Lula da Silva">
                  <a:extLst>
                    <a:ext uri="{A12FA001-AC4F-418D-AE19-62706E023703}">
                      <ahyp:hlinkClr xmlns:ahyp="http://schemas.microsoft.com/office/drawing/2018/hyperlinkcolor" val="tx"/>
                    </a:ext>
                  </a:extLst>
                </a:hlinkClick>
              </a:rPr>
              <a:t>Inácio</a:t>
            </a:r>
            <a:r>
              <a:rPr lang="es-PE" altLang="es-PE" sz="2800" dirty="0">
                <a:solidFill>
                  <a:schemeClr val="tx1">
                    <a:lumMod val="95000"/>
                    <a:lumOff val="5000"/>
                  </a:schemeClr>
                </a:solidFill>
                <a:hlinkClick r:id="rId3" tooltip="Luiz Inácio Lula da Silva">
                  <a:extLst>
                    <a:ext uri="{A12FA001-AC4F-418D-AE19-62706E023703}">
                      <ahyp:hlinkClr xmlns:ahyp="http://schemas.microsoft.com/office/drawing/2018/hyperlinkcolor" val="tx"/>
                    </a:ext>
                  </a:extLst>
                </a:hlinkClick>
              </a:rPr>
              <a:t> Lula da Silva</a:t>
            </a:r>
            <a:r>
              <a:rPr lang="es-PE" altLang="es-PE" sz="2800" dirty="0">
                <a:solidFill>
                  <a:schemeClr val="tx1">
                    <a:lumMod val="95000"/>
                    <a:lumOff val="5000"/>
                  </a:schemeClr>
                </a:solidFill>
              </a:rPr>
              <a:t> a nueve años y seis meses de prisión, siendo esa la primera vez en la historia de Brasil en que se condenó criminalmente a un expresidente de la República.</a:t>
            </a:r>
          </a:p>
        </p:txBody>
      </p:sp>
      <p:pic>
        <p:nvPicPr>
          <p:cNvPr id="22532" name="Imagen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8803" y="2425148"/>
            <a:ext cx="3739371" cy="35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80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01149" y="549274"/>
            <a:ext cx="10379628" cy="1569660"/>
          </a:xfrm>
          <a:prstGeom prst="rect">
            <a:avLst/>
          </a:prstGeom>
          <a:noFill/>
        </p:spPr>
        <p:txBody>
          <a:bodyPr wrap="square">
            <a:spAutoFit/>
          </a:bodyPr>
          <a:lstStyle/>
          <a:p>
            <a:pPr algn="ctr">
              <a:defRPr/>
            </a:pPr>
            <a:endParaRPr lang="es-PE" sz="3200" b="1" dirty="0">
              <a:solidFill>
                <a:schemeClr val="accent4">
                  <a:lumMod val="75000"/>
                </a:schemeClr>
              </a:solidFill>
            </a:endParaRPr>
          </a:p>
          <a:p>
            <a:pPr algn="ctr">
              <a:defRPr/>
            </a:pPr>
            <a:endParaRPr lang="es-PE" sz="3200" b="1" dirty="0">
              <a:solidFill>
                <a:schemeClr val="accent4">
                  <a:lumMod val="75000"/>
                </a:schemeClr>
              </a:solidFill>
            </a:endParaRPr>
          </a:p>
          <a:p>
            <a:pPr algn="ctr">
              <a:defRPr/>
            </a:pPr>
            <a:r>
              <a:rPr lang="es-PE" sz="3200" b="1" dirty="0">
                <a:solidFill>
                  <a:schemeClr val="accent4">
                    <a:lumMod val="75000"/>
                  </a:schemeClr>
                </a:solidFill>
              </a:rPr>
              <a:t>PRISIÓN PREVENTIVA  </a:t>
            </a:r>
          </a:p>
        </p:txBody>
      </p:sp>
      <p:sp>
        <p:nvSpPr>
          <p:cNvPr id="23555" name="CuadroTexto 4"/>
          <p:cNvSpPr txBox="1">
            <a:spLocks noChangeArrowheads="1"/>
          </p:cNvSpPr>
          <p:nvPr/>
        </p:nvSpPr>
        <p:spPr bwMode="auto">
          <a:xfrm>
            <a:off x="569843" y="2345634"/>
            <a:ext cx="9740348" cy="2677656"/>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800" dirty="0"/>
              <a:t>La </a:t>
            </a:r>
            <a:r>
              <a:rPr lang="es-PE" altLang="es-PE" sz="2800" b="1" dirty="0"/>
              <a:t>prisión provisional</a:t>
            </a:r>
            <a:r>
              <a:rPr lang="es-PE" altLang="es-PE" sz="2800" dirty="0"/>
              <a:t> o </a:t>
            </a:r>
            <a:r>
              <a:rPr lang="es-PE" altLang="es-PE" sz="2800" b="1" dirty="0"/>
              <a:t>prisión preventiva</a:t>
            </a:r>
            <a:r>
              <a:rPr lang="es-PE" altLang="es-PE" sz="2800" dirty="0"/>
              <a:t> es una medida cautelar de carácter personal que afecta el derecho de libertad personal durante un lapso más o menos prolongado, la cual sólo procederá cuando las demás medidas cautelares fueren insuficientes para asegurar los objetivos del procedimiento penal.</a:t>
            </a:r>
          </a:p>
        </p:txBody>
      </p:sp>
      <p:sp>
        <p:nvSpPr>
          <p:cNvPr id="23556" name="CuadroTexto 5"/>
          <p:cNvSpPr txBox="1">
            <a:spLocks noChangeArrowheads="1"/>
          </p:cNvSpPr>
          <p:nvPr/>
        </p:nvSpPr>
        <p:spPr bwMode="auto">
          <a:xfrm rot="10800000" flipV="1">
            <a:off x="8468138" y="5340626"/>
            <a:ext cx="2478156" cy="93121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ltLang="es-PE" dirty="0"/>
              <a:t>José María Ascenso: Señala que la PV es una </a:t>
            </a:r>
            <a:r>
              <a:rPr lang="es-PE" altLang="es-PE" i="1" dirty="0"/>
              <a:t>Pena Anticipada  </a:t>
            </a:r>
          </a:p>
        </p:txBody>
      </p:sp>
    </p:spTree>
    <p:extLst>
      <p:ext uri="{BB962C8B-B14F-4D97-AF65-F5344CB8AC3E}">
        <p14:creationId xmlns:p14="http://schemas.microsoft.com/office/powerpoint/2010/main" val="64405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1370" y="-296215"/>
            <a:ext cx="8956520" cy="3874301"/>
          </a:xfrm>
        </p:spPr>
        <p:txBody>
          <a:bodyPr rtlCol="0">
            <a:normAutofit/>
          </a:bodyPr>
          <a:lstStyle/>
          <a:p>
            <a:pPr>
              <a:defRPr/>
            </a:pPr>
            <a:br>
              <a:rPr lang="es-PE" b="1" dirty="0">
                <a:solidFill>
                  <a:srgbClr val="0070C0"/>
                </a:solidFill>
                <a:latin typeface="Arial Black" panose="020B0A04020102020204" pitchFamily="34" charset="0"/>
              </a:rPr>
            </a:br>
            <a:br>
              <a:rPr lang="es-PE" b="1" dirty="0">
                <a:solidFill>
                  <a:srgbClr val="0070C0"/>
                </a:solidFill>
                <a:latin typeface="Arial Black" panose="020B0A04020102020204" pitchFamily="34" charset="0"/>
              </a:rPr>
            </a:br>
            <a:br>
              <a:rPr lang="es-PE" b="1" dirty="0">
                <a:solidFill>
                  <a:srgbClr val="0070C0"/>
                </a:solidFill>
                <a:latin typeface="Arial Black" panose="020B0A04020102020204" pitchFamily="34" charset="0"/>
              </a:rPr>
            </a:br>
            <a:r>
              <a:rPr lang="es-PE" sz="3200" b="1" dirty="0">
                <a:solidFill>
                  <a:schemeClr val="accent4">
                    <a:lumMod val="75000"/>
                  </a:schemeClr>
                </a:solidFill>
                <a:latin typeface="Arial Black" panose="020B0A04020102020204" pitchFamily="34" charset="0"/>
              </a:rPr>
              <a:t>LOS PRESUPUESTOS MATERIALES DE LA PRISIÓN PREVENTIVA </a:t>
            </a:r>
            <a:br>
              <a:rPr lang="es-PE" sz="3200" b="1" dirty="0">
                <a:solidFill>
                  <a:schemeClr val="accent4">
                    <a:lumMod val="75000"/>
                  </a:schemeClr>
                </a:solidFill>
                <a:latin typeface="Arial Black" panose="020B0A04020102020204" pitchFamily="34" charset="0"/>
              </a:rPr>
            </a:br>
            <a:r>
              <a:rPr lang="es-PE" sz="3200" b="1" dirty="0">
                <a:solidFill>
                  <a:schemeClr val="accent4">
                    <a:lumMod val="75000"/>
                  </a:schemeClr>
                </a:solidFill>
                <a:latin typeface="Arial Black" panose="020B0A04020102020204" pitchFamily="34" charset="0"/>
              </a:rPr>
              <a:t>(Art. 268 CPP)</a:t>
            </a:r>
          </a:p>
        </p:txBody>
      </p:sp>
      <p:sp>
        <p:nvSpPr>
          <p:cNvPr id="24579" name="Rectángulo 3"/>
          <p:cNvSpPr>
            <a:spLocks noChangeArrowheads="1"/>
          </p:cNvSpPr>
          <p:nvPr/>
        </p:nvSpPr>
        <p:spPr bwMode="auto">
          <a:xfrm>
            <a:off x="811370" y="3723861"/>
            <a:ext cx="10797534" cy="156966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3200" dirty="0"/>
              <a:t>El Juez, podrá dictar mandato de prisión preventiva, si atendiendo a los primeros recaudos sea posible determinar la concurrencia de los siguientes presupuestos:</a:t>
            </a:r>
          </a:p>
        </p:txBody>
      </p:sp>
    </p:spTree>
    <p:extLst>
      <p:ext uri="{BB962C8B-B14F-4D97-AF65-F5344CB8AC3E}">
        <p14:creationId xmlns:p14="http://schemas.microsoft.com/office/powerpoint/2010/main" val="298669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ángulo 3"/>
          <p:cNvSpPr>
            <a:spLocks noChangeArrowheads="1"/>
          </p:cNvSpPr>
          <p:nvPr/>
        </p:nvSpPr>
        <p:spPr bwMode="auto">
          <a:xfrm>
            <a:off x="2133600" y="1325216"/>
            <a:ext cx="8136835" cy="156966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400" b="1" dirty="0">
                <a:solidFill>
                  <a:schemeClr val="accent3">
                    <a:lumMod val="50000"/>
                  </a:schemeClr>
                </a:solidFill>
              </a:rPr>
              <a:t>a) </a:t>
            </a:r>
            <a:r>
              <a:rPr lang="es-PE" altLang="es-PE" sz="2400" dirty="0"/>
              <a:t>Que existen fundados y graves elementos de convicción para estimar razonablemente la comisión de un delito que vincule al imputado como autor o partícipe del mismo </a:t>
            </a:r>
            <a:r>
              <a:rPr lang="es-PE" altLang="es-PE" sz="2400" b="1" dirty="0"/>
              <a:t>(</a:t>
            </a:r>
            <a:r>
              <a:rPr lang="es-PE" altLang="es-PE" sz="2400" b="1" dirty="0" err="1"/>
              <a:t>fumus</a:t>
            </a:r>
            <a:r>
              <a:rPr lang="es-PE" altLang="es-PE" sz="2400" b="1" dirty="0"/>
              <a:t> </a:t>
            </a:r>
            <a:r>
              <a:rPr lang="es-PE" altLang="es-PE" sz="2400" b="1" dirty="0" err="1"/>
              <a:t>delicti</a:t>
            </a:r>
            <a:r>
              <a:rPr lang="es-PE" altLang="es-PE" sz="2400" b="1" dirty="0"/>
              <a:t> </a:t>
            </a:r>
            <a:r>
              <a:rPr lang="es-PE" altLang="es-PE" sz="2400" b="1" dirty="0" err="1"/>
              <a:t>comissi</a:t>
            </a:r>
            <a:r>
              <a:rPr lang="es-PE" altLang="es-PE" sz="2400" b="1" dirty="0"/>
              <a:t>) </a:t>
            </a:r>
          </a:p>
        </p:txBody>
      </p:sp>
      <p:sp>
        <p:nvSpPr>
          <p:cNvPr id="25603" name="Rectángulo 5"/>
          <p:cNvSpPr>
            <a:spLocks noChangeArrowheads="1"/>
          </p:cNvSpPr>
          <p:nvPr/>
        </p:nvSpPr>
        <p:spPr bwMode="auto">
          <a:xfrm>
            <a:off x="2133600" y="3260035"/>
            <a:ext cx="8136836" cy="830997"/>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ltLang="es-PE" sz="2400" b="1" dirty="0">
                <a:solidFill>
                  <a:schemeClr val="accent3">
                    <a:lumMod val="50000"/>
                  </a:schemeClr>
                </a:solidFill>
              </a:rPr>
              <a:t>b) </a:t>
            </a:r>
            <a:r>
              <a:rPr lang="es-PE" altLang="es-PE" sz="2400" dirty="0"/>
              <a:t>Que la sanción a imponerse sea superior a cinco años de pena privativa de libertad.</a:t>
            </a:r>
          </a:p>
        </p:txBody>
      </p:sp>
      <p:sp>
        <p:nvSpPr>
          <p:cNvPr id="25604" name="Rectángulo 6"/>
          <p:cNvSpPr>
            <a:spLocks noChangeArrowheads="1"/>
          </p:cNvSpPr>
          <p:nvPr/>
        </p:nvSpPr>
        <p:spPr bwMode="auto">
          <a:xfrm>
            <a:off x="2014331" y="4604024"/>
            <a:ext cx="8378360" cy="193899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400" b="1" dirty="0">
                <a:solidFill>
                  <a:schemeClr val="accent3">
                    <a:lumMod val="50000"/>
                  </a:schemeClr>
                </a:solidFill>
              </a:rPr>
              <a:t>c) </a:t>
            </a:r>
            <a:r>
              <a:rPr lang="es-PE" altLang="es-PE" sz="2400" dirty="0"/>
              <a:t>Que el imputado, en razón a sus antecedentes y otras circunstancias del caso particular, permita colegir razonablemente que tratará de eludir la acción de la justicia (peligro de fuga) u obstaculizar la averiguación de la verdad (peligro de obstaculización).</a:t>
            </a:r>
          </a:p>
        </p:txBody>
      </p:sp>
    </p:spTree>
    <p:extLst>
      <p:ext uri="{BB962C8B-B14F-4D97-AF65-F5344CB8AC3E}">
        <p14:creationId xmlns:p14="http://schemas.microsoft.com/office/powerpoint/2010/main" val="382329207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7983" y="2385390"/>
            <a:ext cx="8910874" cy="619681"/>
          </a:xfrm>
        </p:spPr>
        <p:txBody>
          <a:bodyPr rtlCol="0">
            <a:normAutofit fontScale="90000"/>
          </a:bodyPr>
          <a:lstStyle/>
          <a:p>
            <a:pPr algn="ctr">
              <a:defRPr/>
            </a:pPr>
            <a:r>
              <a:rPr lang="es-PE" sz="4800" b="1" dirty="0">
                <a:solidFill>
                  <a:schemeClr val="accent4">
                    <a:lumMod val="75000"/>
                  </a:schemeClr>
                </a:solidFill>
                <a:latin typeface="Arial Black" panose="020B0A04020102020204" pitchFamily="34" charset="0"/>
              </a:rPr>
              <a:t>PELIGRO DE FUGA</a:t>
            </a:r>
            <a:br>
              <a:rPr lang="es-PE" sz="4800" b="1" dirty="0">
                <a:solidFill>
                  <a:schemeClr val="accent4">
                    <a:lumMod val="75000"/>
                  </a:schemeClr>
                </a:solidFill>
                <a:latin typeface="Arial Black" panose="020B0A04020102020204" pitchFamily="34" charset="0"/>
              </a:rPr>
            </a:br>
            <a:r>
              <a:rPr lang="es-PE" sz="4800" b="1" dirty="0">
                <a:solidFill>
                  <a:schemeClr val="accent4">
                    <a:lumMod val="75000"/>
                  </a:schemeClr>
                </a:solidFill>
                <a:latin typeface="Arial Black" panose="020B0A04020102020204" pitchFamily="34" charset="0"/>
              </a:rPr>
              <a:t>(Art. 269 CPP)</a:t>
            </a:r>
          </a:p>
        </p:txBody>
      </p:sp>
      <p:pic>
        <p:nvPicPr>
          <p:cNvPr id="26627"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5409" y="4076719"/>
            <a:ext cx="2697480" cy="15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908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ángulo 3"/>
          <p:cNvSpPr>
            <a:spLocks noChangeArrowheads="1"/>
          </p:cNvSpPr>
          <p:nvPr/>
        </p:nvSpPr>
        <p:spPr bwMode="auto">
          <a:xfrm>
            <a:off x="13236575" y="836613"/>
            <a:ext cx="1422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PE" altLang="es-PE"/>
          </a:p>
          <a:p>
            <a:endParaRPr lang="es-PE" altLang="es-PE"/>
          </a:p>
          <a:p>
            <a:endParaRPr lang="es-PE" altLang="es-PE"/>
          </a:p>
          <a:p>
            <a:endParaRPr lang="es-PE" altLang="es-PE"/>
          </a:p>
          <a:p>
            <a:endParaRPr lang="es-PE" altLang="es-PE"/>
          </a:p>
          <a:p>
            <a:endParaRPr lang="es-PE" altLang="es-PE"/>
          </a:p>
          <a:p>
            <a:endParaRPr lang="es-PE" altLang="es-PE"/>
          </a:p>
          <a:p>
            <a:endParaRPr lang="es-PE" altLang="es-PE"/>
          </a:p>
          <a:p>
            <a:endParaRPr lang="es-PE" altLang="es-PE"/>
          </a:p>
          <a:p>
            <a:endParaRPr lang="es-PE" altLang="es-PE"/>
          </a:p>
        </p:txBody>
      </p:sp>
      <p:sp>
        <p:nvSpPr>
          <p:cNvPr id="5" name="Elipse 4"/>
          <p:cNvSpPr/>
          <p:nvPr/>
        </p:nvSpPr>
        <p:spPr>
          <a:xfrm>
            <a:off x="1022281" y="3215901"/>
            <a:ext cx="2160587" cy="165735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PE" dirty="0"/>
              <a:t>JUEZ DE INV. PREPARATORIA </a:t>
            </a:r>
          </a:p>
        </p:txBody>
      </p:sp>
      <p:sp>
        <p:nvSpPr>
          <p:cNvPr id="6" name="Abrir llave 5"/>
          <p:cNvSpPr/>
          <p:nvPr/>
        </p:nvSpPr>
        <p:spPr>
          <a:xfrm>
            <a:off x="3623088" y="1656523"/>
            <a:ext cx="1080293" cy="4776106"/>
          </a:xfrm>
          <a:prstGeom prst="lef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PE" b="1" dirty="0"/>
          </a:p>
        </p:txBody>
      </p:sp>
      <p:sp>
        <p:nvSpPr>
          <p:cNvPr id="27653" name="Rectángulo 7"/>
          <p:cNvSpPr>
            <a:spLocks noChangeArrowheads="1"/>
          </p:cNvSpPr>
          <p:nvPr/>
        </p:nvSpPr>
        <p:spPr bwMode="auto">
          <a:xfrm>
            <a:off x="4651513" y="1656522"/>
            <a:ext cx="711641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3600" dirty="0"/>
              <a:t>El arraigo en el país del imputado, determinado por el domicilio, residencia habitual, asiento de la familia y de sus negocios o trabajo y las facilidades para abandonar definitivamente el país o permanecer oculto;</a:t>
            </a:r>
          </a:p>
        </p:txBody>
      </p:sp>
      <p:pic>
        <p:nvPicPr>
          <p:cNvPr id="8" name="Imagen 3">
            <a:extLst>
              <a:ext uri="{FF2B5EF4-FFF2-40B4-BE49-F238E27FC236}">
                <a16:creationId xmlns:a16="http://schemas.microsoft.com/office/drawing/2014/main" id="{13BCFC12-D3A8-4EE0-BD74-E7039D144C9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149" y="5192227"/>
            <a:ext cx="2160587" cy="121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038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643362" y="3354343"/>
            <a:ext cx="2339975" cy="1514476"/>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s-PE" dirty="0"/>
              <a:t>JUEZ DE INV. PREPARATORIA </a:t>
            </a:r>
          </a:p>
        </p:txBody>
      </p:sp>
      <p:sp>
        <p:nvSpPr>
          <p:cNvPr id="5" name="Abrir llave 4"/>
          <p:cNvSpPr/>
          <p:nvPr/>
        </p:nvSpPr>
        <p:spPr>
          <a:xfrm>
            <a:off x="3363966" y="1491060"/>
            <a:ext cx="761258" cy="5241043"/>
          </a:xfrm>
          <a:prstGeom prst="leftBrace">
            <a:avLst/>
          </a:prstGeom>
        </p:spPr>
        <p:style>
          <a:lnRef idx="3">
            <a:schemeClr val="accent5"/>
          </a:lnRef>
          <a:fillRef idx="0">
            <a:schemeClr val="accent5"/>
          </a:fillRef>
          <a:effectRef idx="2">
            <a:schemeClr val="accent5"/>
          </a:effectRef>
          <a:fontRef idx="minor">
            <a:schemeClr val="tx1"/>
          </a:fontRef>
        </p:style>
        <p:txBody>
          <a:bodyPr anchor="ctr"/>
          <a:lstStyle/>
          <a:p>
            <a:pPr algn="ctr">
              <a:defRPr/>
            </a:pPr>
            <a:endParaRPr lang="es-PE"/>
          </a:p>
        </p:txBody>
      </p:sp>
      <p:sp>
        <p:nvSpPr>
          <p:cNvPr id="28676" name="Rectángulo 5"/>
          <p:cNvSpPr>
            <a:spLocks noChangeArrowheads="1"/>
          </p:cNvSpPr>
          <p:nvPr/>
        </p:nvSpPr>
        <p:spPr bwMode="auto">
          <a:xfrm>
            <a:off x="4125224" y="1696277"/>
            <a:ext cx="7708968" cy="483209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800" dirty="0"/>
              <a:t>La gravedad de la pena que se espera como resultado del procedimiento.</a:t>
            </a:r>
          </a:p>
          <a:p>
            <a:pPr algn="just"/>
            <a:endParaRPr lang="es-PE" altLang="es-PE" sz="2800" dirty="0"/>
          </a:p>
          <a:p>
            <a:pPr algn="just"/>
            <a:r>
              <a:rPr lang="es-PE" altLang="es-PE" sz="2800" dirty="0"/>
              <a:t>La importancia del daño resarcible y la actitud que el imputado adopta, voluntariamente, frente a él.</a:t>
            </a:r>
          </a:p>
          <a:p>
            <a:pPr algn="just"/>
            <a:endParaRPr lang="es-PE" altLang="es-PE" sz="2800" dirty="0"/>
          </a:p>
          <a:p>
            <a:pPr algn="just"/>
            <a:r>
              <a:rPr lang="es-PE" altLang="es-PE" sz="2800" dirty="0"/>
              <a:t> El comportamiento del imputado durante el procedimiento o en otro procedimiento anterior, en la medida que indique su voluntad de someterse a la persecución penal.</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2" y="5106333"/>
            <a:ext cx="2335552" cy="1422036"/>
          </a:xfrm>
          <a:prstGeom prst="rect">
            <a:avLst/>
          </a:prstGeom>
        </p:spPr>
      </p:pic>
    </p:spTree>
    <p:extLst>
      <p:ext uri="{BB962C8B-B14F-4D97-AF65-F5344CB8AC3E}">
        <p14:creationId xmlns:p14="http://schemas.microsoft.com/office/powerpoint/2010/main" val="184092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72744" y="1777284"/>
            <a:ext cx="7799720" cy="3416320"/>
          </a:xfrm>
          <a:prstGeom prst="rect">
            <a:avLst/>
          </a:prstGeom>
          <a:noFill/>
        </p:spPr>
        <p:txBody>
          <a:bodyPr wrap="square">
            <a:spAutoFit/>
          </a:bodyPr>
          <a:lstStyle/>
          <a:p>
            <a:pPr algn="ctr">
              <a:defRPr/>
            </a:pPr>
            <a:r>
              <a:rPr lang="es-ES" sz="5400" b="1" dirty="0">
                <a:ln w="12700">
                  <a:solidFill>
                    <a:schemeClr val="accent1"/>
                  </a:solidFill>
                  <a:prstDash val="solid"/>
                </a:ln>
                <a:solidFill>
                  <a:schemeClr val="accent4">
                    <a:lumMod val="75000"/>
                  </a:schemeClr>
                </a:solidFill>
                <a:effectLst>
                  <a:outerShdw dist="38100" dir="2640000" algn="bl" rotWithShape="0">
                    <a:schemeClr val="accent1"/>
                  </a:outerShdw>
                </a:effectLst>
              </a:rPr>
              <a:t>PELIGRO DE OBSTACULIZACIÓN PROCESAL.</a:t>
            </a:r>
          </a:p>
          <a:p>
            <a:pPr algn="ctr">
              <a:defRPr/>
            </a:pPr>
            <a:r>
              <a:rPr lang="es-ES" sz="5400" b="1" dirty="0">
                <a:ln w="12700">
                  <a:solidFill>
                    <a:schemeClr val="accent1"/>
                  </a:solidFill>
                  <a:prstDash val="solid"/>
                </a:ln>
                <a:solidFill>
                  <a:schemeClr val="accent4">
                    <a:lumMod val="75000"/>
                  </a:schemeClr>
                </a:solidFill>
                <a:effectLst>
                  <a:outerShdw dist="38100" dir="2640000" algn="bl" rotWithShape="0">
                    <a:schemeClr val="accent1"/>
                  </a:outerShdw>
                </a:effectLst>
              </a:rPr>
              <a:t>(Art. 270 NCPP)</a:t>
            </a:r>
            <a:endParaRPr lang="es-ES" sz="5400" b="1" dirty="0">
              <a:ln w="12700">
                <a:solidFill>
                  <a:schemeClr val="accent1"/>
                </a:solidFill>
                <a:prstDash val="solid"/>
              </a:ln>
              <a:solidFill>
                <a:schemeClr val="accent4">
                  <a:lumMod val="75000"/>
                </a:schemeClr>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2904" y="5427700"/>
            <a:ext cx="1908313" cy="1161905"/>
          </a:xfrm>
          <a:prstGeom prst="rect">
            <a:avLst/>
          </a:prstGeom>
        </p:spPr>
      </p:pic>
    </p:spTree>
    <p:extLst>
      <p:ext uri="{BB962C8B-B14F-4D97-AF65-F5344CB8AC3E}">
        <p14:creationId xmlns:p14="http://schemas.microsoft.com/office/powerpoint/2010/main" val="2802766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45774" y="2981739"/>
            <a:ext cx="3327918" cy="2514221"/>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PE" sz="2800" dirty="0"/>
              <a:t>JUEZ DE INV. PREPARATORIA </a:t>
            </a:r>
          </a:p>
        </p:txBody>
      </p:sp>
      <p:sp>
        <p:nvSpPr>
          <p:cNvPr id="5" name="Abrir llave 4"/>
          <p:cNvSpPr/>
          <p:nvPr/>
        </p:nvSpPr>
        <p:spPr>
          <a:xfrm>
            <a:off x="3473692" y="1362040"/>
            <a:ext cx="568221" cy="5144777"/>
          </a:xfrm>
          <a:prstGeom prst="leftBrace">
            <a:avLst/>
          </a:prstGeom>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es-PE"/>
          </a:p>
        </p:txBody>
      </p:sp>
      <p:sp>
        <p:nvSpPr>
          <p:cNvPr id="30724" name="Rectángulo 5"/>
          <p:cNvSpPr>
            <a:spLocks noChangeArrowheads="1"/>
          </p:cNvSpPr>
          <p:nvPr/>
        </p:nvSpPr>
        <p:spPr bwMode="auto">
          <a:xfrm>
            <a:off x="4041913" y="1749287"/>
            <a:ext cx="7033917" cy="440120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Ø"/>
            </a:pPr>
            <a:r>
              <a:rPr lang="es-PE" altLang="es-PE" sz="2800" dirty="0"/>
              <a:t>Destruirá, modificará, ocultará, suprimirá o falsificará elementos de prueba.</a:t>
            </a:r>
          </a:p>
          <a:p>
            <a:pPr algn="just">
              <a:buFont typeface="Wingdings" panose="05000000000000000000" pitchFamily="2" charset="2"/>
              <a:buChar char="Ø"/>
            </a:pPr>
            <a:endParaRPr lang="es-PE" altLang="es-PE" sz="2800" dirty="0"/>
          </a:p>
          <a:p>
            <a:pPr algn="just">
              <a:buFont typeface="Wingdings" panose="05000000000000000000" pitchFamily="2" charset="2"/>
              <a:buChar char="Ø"/>
            </a:pPr>
            <a:r>
              <a:rPr lang="es-PE" altLang="es-PE" sz="2800" dirty="0"/>
              <a:t>Influirá para que coimputados, testigos o peritos informen falsamente o se comporten de manera desleal o reticente. </a:t>
            </a:r>
          </a:p>
          <a:p>
            <a:pPr algn="just">
              <a:buFont typeface="Wingdings" panose="05000000000000000000" pitchFamily="2" charset="2"/>
              <a:buChar char="Ø"/>
            </a:pPr>
            <a:endParaRPr lang="es-PE" altLang="es-PE" sz="2800" dirty="0"/>
          </a:p>
          <a:p>
            <a:pPr algn="just">
              <a:buFont typeface="Wingdings" panose="05000000000000000000" pitchFamily="2" charset="2"/>
              <a:buChar char="Ø"/>
            </a:pPr>
            <a:r>
              <a:rPr lang="es-PE" altLang="es-PE" sz="2800" dirty="0"/>
              <a:t> Inducirá a otros a realizar tales comportamientos</a:t>
            </a:r>
          </a:p>
        </p:txBody>
      </p:sp>
    </p:spTree>
    <p:extLst>
      <p:ext uri="{BB962C8B-B14F-4D97-AF65-F5344CB8AC3E}">
        <p14:creationId xmlns:p14="http://schemas.microsoft.com/office/powerpoint/2010/main" val="2635825596"/>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C401D13-FD3B-425F-8351-4E5C54FF4EFA}"/>
              </a:ext>
            </a:extLst>
          </p:cNvPr>
          <p:cNvSpPr/>
          <p:nvPr/>
        </p:nvSpPr>
        <p:spPr>
          <a:xfrm>
            <a:off x="424070" y="2637182"/>
            <a:ext cx="11767930" cy="440120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endParaRPr lang="es-ES" sz="2000" dirty="0">
              <a:solidFill>
                <a:srgbClr val="000000"/>
              </a:solidFill>
              <a:latin typeface="Arial" panose="020B0604020202020204" pitchFamily="34" charset="0"/>
            </a:endParaRPr>
          </a:p>
          <a:p>
            <a:pPr algn="just"/>
            <a:r>
              <a:rPr lang="es-ES" sz="2000" b="1" dirty="0">
                <a:solidFill>
                  <a:srgbClr val="000000"/>
                </a:solidFill>
                <a:latin typeface="Arial" panose="020B0604020202020204" pitchFamily="34" charset="0"/>
              </a:rPr>
              <a:t>1.</a:t>
            </a:r>
            <a:r>
              <a:rPr lang="es-ES" sz="2000" dirty="0">
                <a:solidFill>
                  <a:srgbClr val="000000"/>
                </a:solidFill>
                <a:latin typeface="Arial" panose="020B0604020202020204" pitchFamily="34" charset="0"/>
              </a:rPr>
              <a:t> El Juez de la Investigación Preparatoria, dentro de las cuarenta y ocho horas siguientes al requerimiento del Ministerio Público realizará la audiencia para determinar la procedencia de la prisión preventiva. La audiencia se celebrará con la concurrencia obligatoria del Fiscal, del imputado y su defensor. El defensor del imputado que no asista será reemplazado por el defensor de oficio.</a:t>
            </a:r>
            <a:br>
              <a:rPr lang="es-ES" sz="2000" dirty="0">
                <a:solidFill>
                  <a:srgbClr val="000000"/>
                </a:solidFill>
                <a:latin typeface="Arial" panose="020B0604020202020204" pitchFamily="34" charset="0"/>
              </a:rPr>
            </a:br>
            <a:endParaRPr lang="es-ES" sz="2000" dirty="0">
              <a:solidFill>
                <a:srgbClr val="000000"/>
              </a:solidFill>
              <a:latin typeface="Arial" panose="020B0604020202020204" pitchFamily="34" charset="0"/>
            </a:endParaRPr>
          </a:p>
          <a:p>
            <a:pPr algn="just"/>
            <a:r>
              <a:rPr lang="es-ES" sz="2000" b="1" dirty="0">
                <a:solidFill>
                  <a:srgbClr val="000000"/>
                </a:solidFill>
                <a:latin typeface="Arial" panose="020B0604020202020204" pitchFamily="34" charset="0"/>
              </a:rPr>
              <a:t> 2.</a:t>
            </a:r>
            <a:r>
              <a:rPr lang="es-ES" sz="2000" dirty="0">
                <a:solidFill>
                  <a:srgbClr val="000000"/>
                </a:solidFill>
                <a:latin typeface="Arial" panose="020B0604020202020204" pitchFamily="34" charset="0"/>
              </a:rPr>
              <a:t> Rige en lo pertinente, para el trámite de la audiencia lo dispuesto en el artículo 8, pero la resolución debe ser pronunciada en la audiencia sin necesidad de postergación alguna. El Juez de la Investigación Preparatoria incurre en responsabilidad funcional si no realiza la audiencia dentro del plazo legal. El Fiscal y el abogado defensor serán sancionados disciplinariamente si por su causa se frustra la audiencia. Si el imputado se niega por cualquier motivo a estar presente en la audiencia, será representado por su abogado o el defensor de oficio, según sea el caso. En este último supuesto deberá ser notificado con la resolución que se expida dentro de las cuarenta y ocho horas siguientes a la conclusión de la audiencia</a:t>
            </a:r>
          </a:p>
        </p:txBody>
      </p:sp>
      <p:sp>
        <p:nvSpPr>
          <p:cNvPr id="6" name="Rectángulo 5">
            <a:extLst>
              <a:ext uri="{FF2B5EF4-FFF2-40B4-BE49-F238E27FC236}">
                <a16:creationId xmlns:a16="http://schemas.microsoft.com/office/drawing/2014/main" id="{440DE13C-813B-411C-98AD-8E3AE7552C59}"/>
              </a:ext>
            </a:extLst>
          </p:cNvPr>
          <p:cNvSpPr/>
          <p:nvPr/>
        </p:nvSpPr>
        <p:spPr>
          <a:xfrm>
            <a:off x="2915478" y="1364974"/>
            <a:ext cx="6983896"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sz="3200" b="1" dirty="0">
                <a:solidFill>
                  <a:srgbClr val="000000"/>
                </a:solidFill>
                <a:latin typeface="Arial" panose="020B0604020202020204" pitchFamily="34" charset="0"/>
              </a:rPr>
              <a:t>Artículo 271 Audiencia y resolución</a:t>
            </a:r>
            <a:endParaRPr lang="es-PE" sz="3200" dirty="0"/>
          </a:p>
        </p:txBody>
      </p:sp>
    </p:spTree>
    <p:extLst>
      <p:ext uri="{BB962C8B-B14F-4D97-AF65-F5344CB8AC3E}">
        <p14:creationId xmlns:p14="http://schemas.microsoft.com/office/powerpoint/2010/main" val="91891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60104" y="2292626"/>
            <a:ext cx="7464271" cy="1754326"/>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s-ES" sz="5400" b="1" dirty="0">
                <a:ln w="22225">
                  <a:solidFill>
                    <a:schemeClr val="accent2"/>
                  </a:solidFill>
                  <a:prstDash val="solid"/>
                </a:ln>
                <a:solidFill>
                  <a:schemeClr val="accent4">
                    <a:lumMod val="75000"/>
                  </a:schemeClr>
                </a:solidFill>
              </a:rPr>
              <a:t>La Prisión Preventiva</a:t>
            </a:r>
          </a:p>
          <a:p>
            <a:pPr algn="ctr"/>
            <a:r>
              <a:rPr lang="es-ES" sz="5400" b="1" dirty="0">
                <a:ln w="22225">
                  <a:solidFill>
                    <a:schemeClr val="accent2"/>
                  </a:solidFill>
                  <a:prstDash val="solid"/>
                </a:ln>
                <a:solidFill>
                  <a:schemeClr val="accent4">
                    <a:lumMod val="75000"/>
                  </a:schemeClr>
                </a:solidFill>
              </a:rPr>
              <a:t>Art. 268</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441" y="4429960"/>
            <a:ext cx="2335552" cy="1422036"/>
          </a:xfrm>
          <a:prstGeom prst="rect">
            <a:avLst/>
          </a:prstGeom>
        </p:spPr>
      </p:pic>
    </p:spTree>
    <p:extLst>
      <p:ext uri="{BB962C8B-B14F-4D97-AF65-F5344CB8AC3E}">
        <p14:creationId xmlns:p14="http://schemas.microsoft.com/office/powerpoint/2010/main" val="3473956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9340E29-CF6C-4C28-8323-D0B2E7E8B3AA}"/>
              </a:ext>
            </a:extLst>
          </p:cNvPr>
          <p:cNvSpPr/>
          <p:nvPr/>
        </p:nvSpPr>
        <p:spPr>
          <a:xfrm>
            <a:off x="1325217" y="1974574"/>
            <a:ext cx="9541565" cy="397031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es-ES" sz="2800" b="1" dirty="0">
                <a:solidFill>
                  <a:srgbClr val="000000"/>
                </a:solidFill>
                <a:latin typeface="Arial" panose="020B0604020202020204" pitchFamily="34" charset="0"/>
              </a:rPr>
              <a:t>3.</a:t>
            </a:r>
            <a:r>
              <a:rPr lang="es-ES" sz="2800" dirty="0">
                <a:solidFill>
                  <a:srgbClr val="000000"/>
                </a:solidFill>
                <a:latin typeface="Arial" panose="020B0604020202020204" pitchFamily="34" charset="0"/>
              </a:rPr>
              <a:t> El auto de prisión preventiva será especialmente motivado, con expresión sucinta de la imputación, de los fundamentos de hecho y de derecho que lo sustente, y la invocación de las citas legales correspondientes.</a:t>
            </a:r>
            <a:br>
              <a:rPr lang="es-ES" sz="2800" dirty="0">
                <a:solidFill>
                  <a:srgbClr val="000000"/>
                </a:solidFill>
                <a:latin typeface="Arial" panose="020B0604020202020204" pitchFamily="34" charset="0"/>
              </a:rPr>
            </a:br>
            <a:endParaRPr lang="es-ES" sz="2800" dirty="0">
              <a:solidFill>
                <a:srgbClr val="000000"/>
              </a:solidFill>
              <a:latin typeface="Arial" panose="020B0604020202020204" pitchFamily="34" charset="0"/>
            </a:endParaRPr>
          </a:p>
          <a:p>
            <a:pPr algn="just"/>
            <a:r>
              <a:rPr lang="es-ES" sz="2800" b="1" dirty="0">
                <a:solidFill>
                  <a:srgbClr val="000000"/>
                </a:solidFill>
                <a:latin typeface="Arial" panose="020B0604020202020204" pitchFamily="34" charset="0"/>
              </a:rPr>
              <a:t>4.</a:t>
            </a:r>
            <a:r>
              <a:rPr lang="es-ES" sz="2800" dirty="0">
                <a:solidFill>
                  <a:srgbClr val="000000"/>
                </a:solidFill>
                <a:latin typeface="Arial" panose="020B0604020202020204" pitchFamily="34" charset="0"/>
              </a:rPr>
              <a:t> El Juez de la Investigación Preparatoria, si no considera fundado el requerimiento de prisión preventiva optará por la medida de comparecencia restrictiva o simple según el caso.</a:t>
            </a:r>
          </a:p>
        </p:txBody>
      </p:sp>
    </p:spTree>
    <p:extLst>
      <p:ext uri="{BB962C8B-B14F-4D97-AF65-F5344CB8AC3E}">
        <p14:creationId xmlns:p14="http://schemas.microsoft.com/office/powerpoint/2010/main" val="73238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7697715-CEBB-4B50-B96C-B55BA645DB32}"/>
              </a:ext>
            </a:extLst>
          </p:cNvPr>
          <p:cNvSpPr/>
          <p:nvPr/>
        </p:nvSpPr>
        <p:spPr>
          <a:xfrm>
            <a:off x="2935356" y="2151727"/>
            <a:ext cx="6321287"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4000" b="1" dirty="0">
                <a:solidFill>
                  <a:srgbClr val="000000"/>
                </a:solidFill>
                <a:latin typeface="Arial" panose="020B0604020202020204" pitchFamily="34" charset="0"/>
              </a:rPr>
              <a:t>CAPÍTULO II</a:t>
            </a:r>
            <a:br>
              <a:rPr lang="es-ES" sz="4000" b="1" dirty="0">
                <a:solidFill>
                  <a:srgbClr val="000000"/>
                </a:solidFill>
                <a:latin typeface="Arial" panose="020B0604020202020204" pitchFamily="34" charset="0"/>
              </a:rPr>
            </a:br>
            <a:endParaRPr lang="es-ES" sz="4000" dirty="0">
              <a:solidFill>
                <a:srgbClr val="000000"/>
              </a:solidFill>
              <a:latin typeface="Arial" panose="020B0604020202020204" pitchFamily="34" charset="0"/>
            </a:endParaRPr>
          </a:p>
          <a:p>
            <a:pPr algn="ctr"/>
            <a:r>
              <a:rPr lang="es-ES" sz="4000" b="1" dirty="0">
                <a:solidFill>
                  <a:srgbClr val="000000"/>
                </a:solidFill>
                <a:latin typeface="Arial" panose="020B0604020202020204" pitchFamily="34" charset="0"/>
              </a:rPr>
              <a:t>LA DURACIÓN DE LA PRISIÓN PREVENTIVA</a:t>
            </a:r>
            <a:endParaRPr lang="es-ES" sz="4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84187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0FE4F8D-1E31-4CF5-AAEB-577782F80CA3}"/>
              </a:ext>
            </a:extLst>
          </p:cNvPr>
          <p:cNvSpPr/>
          <p:nvPr/>
        </p:nvSpPr>
        <p:spPr>
          <a:xfrm>
            <a:off x="874643" y="2014331"/>
            <a:ext cx="11039059" cy="39703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2800" b="1" dirty="0">
                <a:solidFill>
                  <a:srgbClr val="000000"/>
                </a:solidFill>
                <a:latin typeface="Arial" panose="020B0604020202020204" pitchFamily="34" charset="0"/>
              </a:rPr>
              <a:t>     “Artículo 272.- Duración.-</a:t>
            </a:r>
            <a:br>
              <a:rPr lang="es-ES" sz="2800" b="1" dirty="0">
                <a:solidFill>
                  <a:srgbClr val="000000"/>
                </a:solidFill>
                <a:latin typeface="Arial" panose="020B0604020202020204" pitchFamily="34" charset="0"/>
              </a:rPr>
            </a:br>
            <a:endParaRPr lang="es-ES" sz="2800" dirty="0">
              <a:solidFill>
                <a:srgbClr val="000000"/>
              </a:solidFill>
              <a:latin typeface="Arial" panose="020B0604020202020204" pitchFamily="34" charset="0"/>
            </a:endParaRPr>
          </a:p>
          <a:p>
            <a:r>
              <a:rPr lang="es-ES" sz="2800" b="1" dirty="0">
                <a:solidFill>
                  <a:srgbClr val="000000"/>
                </a:solidFill>
                <a:latin typeface="Arial" panose="020B0604020202020204" pitchFamily="34" charset="0"/>
              </a:rPr>
              <a:t>     </a:t>
            </a:r>
            <a:r>
              <a:rPr lang="es-ES" sz="2800" dirty="0">
                <a:solidFill>
                  <a:srgbClr val="000000"/>
                </a:solidFill>
                <a:latin typeface="Arial" panose="020B0604020202020204" pitchFamily="34" charset="0"/>
              </a:rPr>
              <a:t>1. La prisión preventiva no durará más de nueve (9) meses.</a:t>
            </a:r>
            <a:br>
              <a:rPr lang="es-ES" sz="2800" dirty="0">
                <a:solidFill>
                  <a:srgbClr val="000000"/>
                </a:solidFill>
                <a:latin typeface="Arial" panose="020B0604020202020204" pitchFamily="34" charset="0"/>
              </a:rPr>
            </a:br>
            <a:endParaRPr lang="es-ES" sz="2800" dirty="0">
              <a:solidFill>
                <a:srgbClr val="000000"/>
              </a:solidFill>
              <a:latin typeface="Arial" panose="020B0604020202020204" pitchFamily="34" charset="0"/>
            </a:endParaRPr>
          </a:p>
          <a:p>
            <a:r>
              <a:rPr lang="es-ES" sz="2800" dirty="0">
                <a:solidFill>
                  <a:srgbClr val="000000"/>
                </a:solidFill>
                <a:latin typeface="Arial" panose="020B0604020202020204" pitchFamily="34" charset="0"/>
              </a:rPr>
              <a:t>     2. Tratándose de procesos complejos, el plazo límite de la prisión preventiva no durará más de dieciocho (18) meses.</a:t>
            </a:r>
            <a:br>
              <a:rPr lang="es-ES" sz="2800" dirty="0">
                <a:solidFill>
                  <a:srgbClr val="000000"/>
                </a:solidFill>
                <a:latin typeface="Arial" panose="020B0604020202020204" pitchFamily="34" charset="0"/>
              </a:rPr>
            </a:br>
            <a:endParaRPr lang="es-ES" sz="2800" dirty="0">
              <a:solidFill>
                <a:srgbClr val="000000"/>
              </a:solidFill>
              <a:latin typeface="Arial" panose="020B0604020202020204" pitchFamily="34" charset="0"/>
            </a:endParaRPr>
          </a:p>
          <a:p>
            <a:r>
              <a:rPr lang="es-ES" sz="2800" dirty="0">
                <a:solidFill>
                  <a:srgbClr val="000000"/>
                </a:solidFill>
                <a:latin typeface="Arial" panose="020B0604020202020204" pitchFamily="34" charset="0"/>
              </a:rPr>
              <a:t>     3. Para los procesos de criminalidad organizada, el plazo de la prisión preventiva no durará más de treinta y seis (36) meses</a:t>
            </a:r>
            <a:r>
              <a:rPr lang="es-ES" sz="2800" b="1" dirty="0">
                <a:solidFill>
                  <a:srgbClr val="000000"/>
                </a:solidFill>
                <a:latin typeface="Arial" panose="020B0604020202020204" pitchFamily="34" charset="0"/>
              </a:rPr>
              <a:t>”</a:t>
            </a:r>
            <a:r>
              <a:rPr lang="es-ES" sz="2800" dirty="0">
                <a:solidFill>
                  <a:srgbClr val="000000"/>
                </a:solidFill>
                <a:latin typeface="Arial" panose="020B0604020202020204" pitchFamily="34" charset="0"/>
              </a:rPr>
              <a:t>.</a:t>
            </a:r>
          </a:p>
        </p:txBody>
      </p:sp>
    </p:spTree>
    <p:extLst>
      <p:ext uri="{BB962C8B-B14F-4D97-AF65-F5344CB8AC3E}">
        <p14:creationId xmlns:p14="http://schemas.microsoft.com/office/powerpoint/2010/main" val="59083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B1545E3-235A-4A8E-93FE-323675E25384}"/>
              </a:ext>
            </a:extLst>
          </p:cNvPr>
          <p:cNvSpPr/>
          <p:nvPr/>
        </p:nvSpPr>
        <p:spPr>
          <a:xfrm>
            <a:off x="371062" y="1550504"/>
            <a:ext cx="11370364" cy="48936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dirty="0">
                <a:solidFill>
                  <a:srgbClr val="000000"/>
                </a:solidFill>
                <a:latin typeface="Arial" panose="020B0604020202020204" pitchFamily="34" charset="0"/>
              </a:rPr>
              <a:t> </a:t>
            </a:r>
            <a:r>
              <a:rPr lang="es-ES" sz="2400" b="1" dirty="0">
                <a:solidFill>
                  <a:srgbClr val="000000"/>
                </a:solidFill>
                <a:latin typeface="Arial" panose="020B0604020202020204" pitchFamily="34" charset="0"/>
              </a:rPr>
              <a:t>“Artículo 274.- Prolongación de la prisión preventiva</a:t>
            </a:r>
            <a:br>
              <a:rPr lang="es-ES" sz="2400" b="1" dirty="0">
                <a:solidFill>
                  <a:srgbClr val="000000"/>
                </a:solidFill>
                <a:latin typeface="Arial" panose="020B0604020202020204" pitchFamily="34" charset="0"/>
              </a:rPr>
            </a:br>
            <a:endParaRPr lang="es-ES" sz="2400" dirty="0">
              <a:solidFill>
                <a:srgbClr val="000000"/>
              </a:solidFill>
              <a:latin typeface="Arial" panose="020B0604020202020204" pitchFamily="34" charset="0"/>
            </a:endParaRPr>
          </a:p>
          <a:p>
            <a:r>
              <a:rPr lang="es-ES" sz="2400" b="1" dirty="0">
                <a:solidFill>
                  <a:srgbClr val="000000"/>
                </a:solidFill>
                <a:latin typeface="Arial" panose="020B0604020202020204" pitchFamily="34" charset="0"/>
              </a:rPr>
              <a:t>     </a:t>
            </a:r>
            <a:r>
              <a:rPr lang="es-ES" sz="2400" dirty="0">
                <a:solidFill>
                  <a:srgbClr val="000000"/>
                </a:solidFill>
                <a:latin typeface="Arial" panose="020B0604020202020204" pitchFamily="34" charset="0"/>
              </a:rPr>
              <a:t>1. Cuando concurran circunstancias que importen una especial dificultad o prolongación de la investigación o del proceso y que el imputado pudiera sustraerse a la acción de la justicia u obstaculizar la actividad probatoria, el plazo de la prisión preventiva podrá prolongarse:</a:t>
            </a:r>
            <a:br>
              <a:rPr lang="es-ES" sz="2400" dirty="0">
                <a:solidFill>
                  <a:srgbClr val="000000"/>
                </a:solidFill>
                <a:latin typeface="Arial" panose="020B0604020202020204" pitchFamily="34" charset="0"/>
              </a:rPr>
            </a:br>
            <a:endParaRPr lang="es-ES" sz="2400" dirty="0">
              <a:solidFill>
                <a:srgbClr val="000000"/>
              </a:solidFill>
              <a:latin typeface="Arial" panose="020B0604020202020204" pitchFamily="34" charset="0"/>
            </a:endParaRPr>
          </a:p>
          <a:p>
            <a:r>
              <a:rPr lang="es-ES" sz="2400" dirty="0">
                <a:solidFill>
                  <a:srgbClr val="000000"/>
                </a:solidFill>
                <a:latin typeface="Arial" panose="020B0604020202020204" pitchFamily="34" charset="0"/>
              </a:rPr>
              <a:t>     a) Para los procesos comunes hasta por nueve (9) meses adicionales.</a:t>
            </a:r>
          </a:p>
          <a:p>
            <a:r>
              <a:rPr lang="es-ES" sz="2400" dirty="0">
                <a:solidFill>
                  <a:srgbClr val="000000"/>
                </a:solidFill>
                <a:latin typeface="Arial" panose="020B0604020202020204" pitchFamily="34" charset="0"/>
              </a:rPr>
              <a:t>     b) Para los procesos complejos hasta dieciocho (18) meses adicionales.</a:t>
            </a:r>
          </a:p>
          <a:p>
            <a:r>
              <a:rPr lang="es-ES" sz="2400" dirty="0">
                <a:solidFill>
                  <a:srgbClr val="000000"/>
                </a:solidFill>
                <a:latin typeface="Arial" panose="020B0604020202020204" pitchFamily="34" charset="0"/>
              </a:rPr>
              <a:t>     c) Para los procesos de criminalidad organizada hasta doce (12) meses adicionales.</a:t>
            </a:r>
            <a:br>
              <a:rPr lang="es-ES" sz="2400" dirty="0">
                <a:solidFill>
                  <a:srgbClr val="000000"/>
                </a:solidFill>
                <a:latin typeface="Arial" panose="020B0604020202020204" pitchFamily="34" charset="0"/>
              </a:rPr>
            </a:br>
            <a:endParaRPr lang="es-ES" sz="2400" dirty="0">
              <a:solidFill>
                <a:srgbClr val="000000"/>
              </a:solidFill>
              <a:latin typeface="Arial" panose="020B0604020202020204" pitchFamily="34" charset="0"/>
            </a:endParaRPr>
          </a:p>
          <a:p>
            <a:r>
              <a:rPr lang="es-ES" sz="2400" dirty="0">
                <a:solidFill>
                  <a:srgbClr val="000000"/>
                </a:solidFill>
                <a:latin typeface="Arial" panose="020B0604020202020204" pitchFamily="34" charset="0"/>
              </a:rPr>
              <a:t>     En todos los casos, el fiscal debe solicitarla al juez antes de su vencimiento</a:t>
            </a:r>
            <a:r>
              <a:rPr lang="es-ES" dirty="0">
                <a:solidFill>
                  <a:srgbClr val="000000"/>
                </a:solidFill>
                <a:latin typeface="Arial" panose="020B0604020202020204" pitchFamily="34" charset="0"/>
              </a:rPr>
              <a:t>.</a:t>
            </a:r>
          </a:p>
        </p:txBody>
      </p:sp>
    </p:spTree>
    <p:extLst>
      <p:ext uri="{BB962C8B-B14F-4D97-AF65-F5344CB8AC3E}">
        <p14:creationId xmlns:p14="http://schemas.microsoft.com/office/powerpoint/2010/main" val="1211570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338251A-F2CD-47F4-87A2-22B33FF8411A}"/>
              </a:ext>
            </a:extLst>
          </p:cNvPr>
          <p:cNvSpPr/>
          <p:nvPr/>
        </p:nvSpPr>
        <p:spPr>
          <a:xfrm>
            <a:off x="397565" y="1722783"/>
            <a:ext cx="11622157"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S" dirty="0">
                <a:solidFill>
                  <a:srgbClr val="000000"/>
                </a:solidFill>
                <a:latin typeface="Arial" panose="020B0604020202020204" pitchFamily="34" charset="0"/>
              </a:rPr>
              <a:t>2. Excepcionalmente, el Juez de la Investigación Preparatoria a solicitud del Fiscal, podrá adecuar el plazo de prolongación de la prisión preventiva otorgado a los plazos establecidos en el numeral anterior, siempre que se presenten circunstancias de especial complejidad que no fueron advertidas en el requerimiento inicial. Para el cómputo de la adecuación del plazo de prolongación se tomara en cuenta lo previsto en el artículo 275.</a:t>
            </a:r>
            <a:br>
              <a:rPr lang="es-ES" dirty="0">
                <a:solidFill>
                  <a:srgbClr val="000000"/>
                </a:solidFill>
                <a:latin typeface="Arial" panose="020B0604020202020204" pitchFamily="34" charset="0"/>
              </a:rPr>
            </a:br>
            <a:endParaRPr lang="es-ES" dirty="0">
              <a:solidFill>
                <a:srgbClr val="000000"/>
              </a:solidFill>
              <a:latin typeface="Arial" panose="020B0604020202020204" pitchFamily="34" charset="0"/>
            </a:endParaRPr>
          </a:p>
          <a:p>
            <a:pPr algn="just"/>
            <a:r>
              <a:rPr lang="es-ES" dirty="0">
                <a:solidFill>
                  <a:srgbClr val="000000"/>
                </a:solidFill>
                <a:latin typeface="Arial" panose="020B0604020202020204" pitchFamily="34" charset="0"/>
              </a:rPr>
              <a:t> 3. El Juez de la Investigación Preparatoria se pronunciará previa realización de una audiencia, dentro del tercer día de presentado el requerimiento. Esta se llevará a cabo con la asistencia del Ministerio Público, del imputado y su defensor. Una vez escuchados los asistentes y a la vista de los autos, decidirá en ese mismo acto o dentro de las setenta y dos horas siguientes, bajo responsabilidad.</a:t>
            </a:r>
            <a:br>
              <a:rPr lang="es-ES" dirty="0">
                <a:solidFill>
                  <a:srgbClr val="000000"/>
                </a:solidFill>
                <a:latin typeface="Arial" panose="020B0604020202020204" pitchFamily="34" charset="0"/>
              </a:rPr>
            </a:br>
            <a:endParaRPr lang="es-ES" dirty="0">
              <a:solidFill>
                <a:srgbClr val="000000"/>
              </a:solidFill>
              <a:latin typeface="Arial" panose="020B0604020202020204" pitchFamily="34" charset="0"/>
            </a:endParaRPr>
          </a:p>
          <a:p>
            <a:pPr algn="just"/>
            <a:r>
              <a:rPr lang="es-ES" dirty="0">
                <a:solidFill>
                  <a:srgbClr val="000000"/>
                </a:solidFill>
                <a:latin typeface="Arial" panose="020B0604020202020204" pitchFamily="34" charset="0"/>
              </a:rPr>
              <a:t>4. La resolución que se pronuncie sobre el requerimiento de prolongación de la prisión preventiva podrá ser objeto de recurso de apelación. El procedimiento que se seguirá será el previsto en el numeral 2 del artículo 278.</a:t>
            </a:r>
            <a:br>
              <a:rPr lang="es-ES" dirty="0">
                <a:solidFill>
                  <a:srgbClr val="000000"/>
                </a:solidFill>
                <a:latin typeface="Arial" panose="020B0604020202020204" pitchFamily="34" charset="0"/>
              </a:rPr>
            </a:br>
            <a:endParaRPr lang="es-ES" dirty="0">
              <a:solidFill>
                <a:srgbClr val="000000"/>
              </a:solidFill>
              <a:latin typeface="Arial" panose="020B0604020202020204" pitchFamily="34" charset="0"/>
            </a:endParaRPr>
          </a:p>
          <a:p>
            <a:pPr algn="just"/>
            <a:r>
              <a:rPr lang="es-ES" dirty="0">
                <a:solidFill>
                  <a:srgbClr val="000000"/>
                </a:solidFill>
                <a:latin typeface="Arial" panose="020B0604020202020204" pitchFamily="34" charset="0"/>
              </a:rPr>
              <a:t> 5. Una vez condenado el imputado, la prisión preventiva podrá prolongarse hasta la mitad de la pena impuesta, cuando esta hubiera sido recurrida</a:t>
            </a:r>
            <a:r>
              <a:rPr lang="es-ES" b="1" dirty="0">
                <a:solidFill>
                  <a:srgbClr val="000000"/>
                </a:solidFill>
                <a:latin typeface="Arial" panose="020B0604020202020204" pitchFamily="34" charset="0"/>
              </a:rPr>
              <a:t>”</a:t>
            </a:r>
            <a:r>
              <a:rPr lang="es-ES" dirty="0">
                <a:solidFill>
                  <a:srgbClr val="000000"/>
                </a:solidFill>
                <a:latin typeface="Arial" panose="020B0604020202020204" pitchFamily="34" charset="0"/>
              </a:rPr>
              <a:t>.</a:t>
            </a:r>
          </a:p>
        </p:txBody>
      </p:sp>
    </p:spTree>
    <p:extLst>
      <p:ext uri="{BB962C8B-B14F-4D97-AF65-F5344CB8AC3E}">
        <p14:creationId xmlns:p14="http://schemas.microsoft.com/office/powerpoint/2010/main" val="640787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1869052-FFA1-4AD5-A4DB-6470956099EE}"/>
              </a:ext>
            </a:extLst>
          </p:cNvPr>
          <p:cNvSpPr/>
          <p:nvPr/>
        </p:nvSpPr>
        <p:spPr>
          <a:xfrm>
            <a:off x="2610678" y="2266122"/>
            <a:ext cx="6533322" cy="21236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s-ES" sz="4400" b="1" dirty="0">
                <a:solidFill>
                  <a:srgbClr val="FF0000"/>
                </a:solidFill>
                <a:latin typeface="Arial" panose="020B0604020202020204" pitchFamily="34" charset="0"/>
              </a:rPr>
              <a:t>Artículo 275 Cómputo del plazo de la prisión preventiva</a:t>
            </a:r>
            <a:endParaRPr lang="es-PE" sz="4400" dirty="0">
              <a:solidFill>
                <a:srgbClr val="FF0000"/>
              </a:solidFill>
            </a:endParaRPr>
          </a:p>
        </p:txBody>
      </p:sp>
    </p:spTree>
    <p:extLst>
      <p:ext uri="{BB962C8B-B14F-4D97-AF65-F5344CB8AC3E}">
        <p14:creationId xmlns:p14="http://schemas.microsoft.com/office/powerpoint/2010/main" val="248231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166DBB-EAF1-4350-9902-7AF20D50545D}"/>
              </a:ext>
            </a:extLst>
          </p:cNvPr>
          <p:cNvSpPr/>
          <p:nvPr/>
        </p:nvSpPr>
        <p:spPr>
          <a:xfrm>
            <a:off x="702365" y="1749287"/>
            <a:ext cx="10787269" cy="48936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s-ES" sz="2400" b="1" dirty="0">
                <a:solidFill>
                  <a:srgbClr val="000000"/>
                </a:solidFill>
                <a:latin typeface="Arial" panose="020B0604020202020204" pitchFamily="34" charset="0"/>
              </a:rPr>
              <a:t>1.</a:t>
            </a:r>
            <a:r>
              <a:rPr lang="es-ES" sz="2400" dirty="0">
                <a:solidFill>
                  <a:srgbClr val="000000"/>
                </a:solidFill>
                <a:latin typeface="Arial" panose="020B0604020202020204" pitchFamily="34" charset="0"/>
              </a:rPr>
              <a:t> No se tendrá en cuenta para el cómputo de los plazos de la prisión preventiva, el tiempo en que la causa sufriere dilaciones maliciosas atribuibles al imputado o a su defensa.</a:t>
            </a:r>
            <a:br>
              <a:rPr lang="es-ES" sz="2400" dirty="0">
                <a:solidFill>
                  <a:srgbClr val="000000"/>
                </a:solidFill>
                <a:latin typeface="Arial" panose="020B0604020202020204" pitchFamily="34" charset="0"/>
              </a:rPr>
            </a:br>
            <a:endParaRPr lang="es-ES" sz="2400" dirty="0">
              <a:solidFill>
                <a:srgbClr val="000000"/>
              </a:solidFill>
              <a:latin typeface="Arial" panose="020B0604020202020204" pitchFamily="34" charset="0"/>
            </a:endParaRPr>
          </a:p>
          <a:p>
            <a:pPr algn="just"/>
            <a:r>
              <a:rPr lang="es-ES" sz="2400" b="1" dirty="0">
                <a:solidFill>
                  <a:srgbClr val="000000"/>
                </a:solidFill>
                <a:latin typeface="Arial" panose="020B0604020202020204" pitchFamily="34" charset="0"/>
              </a:rPr>
              <a:t>2.</a:t>
            </a:r>
            <a:r>
              <a:rPr lang="es-ES" sz="2400" dirty="0">
                <a:solidFill>
                  <a:srgbClr val="000000"/>
                </a:solidFill>
                <a:latin typeface="Arial" panose="020B0604020202020204" pitchFamily="34" charset="0"/>
              </a:rPr>
              <a:t> El cómputo del plazo, cuando se hubiera declarado la nulidad de todo lo actuado y dispuesto se dicte un nuevo auto de prisión preventiva, no considerará el tiempo transcurrido hasta la fecha de la emisión de dicha resolución.</a:t>
            </a:r>
            <a:br>
              <a:rPr lang="es-ES" sz="2400" dirty="0">
                <a:solidFill>
                  <a:srgbClr val="000000"/>
                </a:solidFill>
                <a:latin typeface="Arial" panose="020B0604020202020204" pitchFamily="34" charset="0"/>
              </a:rPr>
            </a:br>
            <a:endParaRPr lang="es-ES" sz="2400" dirty="0">
              <a:solidFill>
                <a:srgbClr val="000000"/>
              </a:solidFill>
              <a:latin typeface="Arial" panose="020B0604020202020204" pitchFamily="34" charset="0"/>
            </a:endParaRPr>
          </a:p>
          <a:p>
            <a:pPr algn="just"/>
            <a:r>
              <a:rPr lang="es-ES" sz="2400" b="1" dirty="0">
                <a:solidFill>
                  <a:srgbClr val="000000"/>
                </a:solidFill>
                <a:latin typeface="Arial" panose="020B0604020202020204" pitchFamily="34" charset="0"/>
              </a:rPr>
              <a:t>3.</a:t>
            </a:r>
            <a:r>
              <a:rPr lang="es-ES" sz="2400" dirty="0">
                <a:solidFill>
                  <a:srgbClr val="000000"/>
                </a:solidFill>
                <a:latin typeface="Arial" panose="020B0604020202020204" pitchFamily="34" charset="0"/>
              </a:rPr>
              <a:t> En los casos en que se declare la nulidad de procesos seguidos ante la jurisdicción militar y se ordene el conocimiento de los hechos punibles imputados a la jurisdicción penal ordinaria, el plazo se computará desde la fecha en que se dicte el nuevo auto de prisión preventiva</a:t>
            </a:r>
          </a:p>
        </p:txBody>
      </p:sp>
    </p:spTree>
    <p:extLst>
      <p:ext uri="{BB962C8B-B14F-4D97-AF65-F5344CB8AC3E}">
        <p14:creationId xmlns:p14="http://schemas.microsoft.com/office/powerpoint/2010/main" val="3732779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A863998-1900-4FD9-836F-B7F81AE947C2}"/>
              </a:ext>
            </a:extLst>
          </p:cNvPr>
          <p:cNvSpPr/>
          <p:nvPr/>
        </p:nvSpPr>
        <p:spPr>
          <a:xfrm>
            <a:off x="3005348" y="3034748"/>
            <a:ext cx="6181303"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S" sz="3600" b="1" dirty="0">
                <a:solidFill>
                  <a:srgbClr val="000000"/>
                </a:solidFill>
                <a:latin typeface="Arial" panose="020B0604020202020204" pitchFamily="34" charset="0"/>
              </a:rPr>
              <a:t>LA IMPUGNACIÓN DE LA PRISIÓN PREVENTIVA</a:t>
            </a:r>
            <a:endParaRPr lang="es-PE" sz="3600" dirty="0"/>
          </a:p>
        </p:txBody>
      </p:sp>
    </p:spTree>
    <p:extLst>
      <p:ext uri="{BB962C8B-B14F-4D97-AF65-F5344CB8AC3E}">
        <p14:creationId xmlns:p14="http://schemas.microsoft.com/office/powerpoint/2010/main" val="1524634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4622454-A919-4C31-81C9-0BFB6BC4286F}"/>
              </a:ext>
            </a:extLst>
          </p:cNvPr>
          <p:cNvSpPr/>
          <p:nvPr/>
        </p:nvSpPr>
        <p:spPr>
          <a:xfrm>
            <a:off x="0" y="1338470"/>
            <a:ext cx="12192000" cy="56588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sz="2400" b="1" dirty="0">
                <a:solidFill>
                  <a:srgbClr val="000000"/>
                </a:solidFill>
                <a:latin typeface="Arial" panose="020B0604020202020204" pitchFamily="34" charset="0"/>
              </a:rPr>
              <a:t>Artículo 278 Apelación.-</a:t>
            </a:r>
            <a:br>
              <a:rPr lang="es-ES" sz="2400" b="1" dirty="0">
                <a:solidFill>
                  <a:srgbClr val="000000"/>
                </a:solidFill>
                <a:latin typeface="Arial" panose="020B0604020202020204" pitchFamily="34" charset="0"/>
              </a:rPr>
            </a:br>
            <a:endParaRPr lang="es-ES" sz="2400" dirty="0">
              <a:solidFill>
                <a:srgbClr val="000000"/>
              </a:solidFill>
              <a:latin typeface="Arial" panose="020B0604020202020204" pitchFamily="34" charset="0"/>
            </a:endParaRPr>
          </a:p>
          <a:p>
            <a:r>
              <a:rPr lang="es-ES" sz="2400" dirty="0">
                <a:solidFill>
                  <a:srgbClr val="000000"/>
                </a:solidFill>
                <a:latin typeface="Arial" panose="020B0604020202020204" pitchFamily="34" charset="0"/>
              </a:rPr>
              <a:t>     </a:t>
            </a:r>
            <a:r>
              <a:rPr lang="es-ES" sz="2400" b="1" dirty="0">
                <a:solidFill>
                  <a:srgbClr val="000000"/>
                </a:solidFill>
                <a:latin typeface="Arial" panose="020B0604020202020204" pitchFamily="34" charset="0"/>
              </a:rPr>
              <a:t>1.</a:t>
            </a:r>
            <a:r>
              <a:rPr lang="es-ES" sz="2400" dirty="0">
                <a:solidFill>
                  <a:srgbClr val="000000"/>
                </a:solidFill>
                <a:latin typeface="Arial" panose="020B0604020202020204" pitchFamily="34" charset="0"/>
              </a:rPr>
              <a:t> Contra el auto de prisión preventiva procede recurso de apelación. El plazo para la apelación es de tres días. El Juez de la Investigación Preparatoria elevará los actuados dentro de las veinticuatro horas, bajo responsabilidad. La apelación se concede con efecto devolutivo.</a:t>
            </a:r>
            <a:br>
              <a:rPr lang="es-ES" sz="2400" dirty="0">
                <a:solidFill>
                  <a:srgbClr val="000000"/>
                </a:solidFill>
                <a:latin typeface="Arial" panose="020B0604020202020204" pitchFamily="34" charset="0"/>
              </a:rPr>
            </a:br>
            <a:endParaRPr lang="es-ES" sz="2400" dirty="0">
              <a:solidFill>
                <a:srgbClr val="000000"/>
              </a:solidFill>
              <a:latin typeface="Arial" panose="020B0604020202020204" pitchFamily="34" charset="0"/>
            </a:endParaRPr>
          </a:p>
          <a:p>
            <a:r>
              <a:rPr lang="es-ES" sz="2400" dirty="0">
                <a:solidFill>
                  <a:srgbClr val="000000"/>
                </a:solidFill>
                <a:latin typeface="Arial" panose="020B0604020202020204" pitchFamily="34" charset="0"/>
              </a:rPr>
              <a:t>     </a:t>
            </a:r>
            <a:r>
              <a:rPr lang="es-ES" sz="2400" b="1" dirty="0">
                <a:solidFill>
                  <a:srgbClr val="000000"/>
                </a:solidFill>
                <a:latin typeface="Arial" panose="020B0604020202020204" pitchFamily="34" charset="0"/>
              </a:rPr>
              <a:t>2.</a:t>
            </a:r>
            <a:r>
              <a:rPr lang="es-ES" sz="2400" dirty="0">
                <a:solidFill>
                  <a:srgbClr val="000000"/>
                </a:solidFill>
                <a:latin typeface="Arial" panose="020B0604020202020204" pitchFamily="34" charset="0"/>
              </a:rPr>
              <a:t> La Sala Penal se pronunciará previa vista de la causa, que tendrá lugar, dentro de las setenta y dos horas de recibido el expediente, con citación del Fiscal Superior y del defensor del imputado. La decisión, debidamente motivada, se expedirá el día de la vista de la causa o dentro de las cuarenta y ocho horas, bajo responsabilidad.</a:t>
            </a:r>
            <a:br>
              <a:rPr lang="es-ES" sz="2400" dirty="0">
                <a:solidFill>
                  <a:srgbClr val="000000"/>
                </a:solidFill>
                <a:latin typeface="Arial" panose="020B0604020202020204" pitchFamily="34" charset="0"/>
              </a:rPr>
            </a:br>
            <a:endParaRPr lang="es-ES" sz="2400" dirty="0">
              <a:solidFill>
                <a:srgbClr val="000000"/>
              </a:solidFill>
              <a:latin typeface="Arial" panose="020B0604020202020204" pitchFamily="34" charset="0"/>
            </a:endParaRPr>
          </a:p>
          <a:p>
            <a:r>
              <a:rPr lang="es-ES" sz="2400" dirty="0">
                <a:solidFill>
                  <a:srgbClr val="000000"/>
                </a:solidFill>
                <a:latin typeface="Arial" panose="020B0604020202020204" pitchFamily="34" charset="0"/>
              </a:rPr>
              <a:t>     </a:t>
            </a:r>
            <a:r>
              <a:rPr lang="es-ES" sz="2400" b="1" dirty="0">
                <a:solidFill>
                  <a:srgbClr val="000000"/>
                </a:solidFill>
                <a:latin typeface="Arial" panose="020B0604020202020204" pitchFamily="34" charset="0"/>
              </a:rPr>
              <a:t>3.</a:t>
            </a:r>
            <a:r>
              <a:rPr lang="es-ES" sz="2400" dirty="0">
                <a:solidFill>
                  <a:srgbClr val="000000"/>
                </a:solidFill>
                <a:latin typeface="Arial" panose="020B0604020202020204" pitchFamily="34" charset="0"/>
              </a:rPr>
              <a:t> Si la Sala declara la nulidad del auto de prisión preventiva, ordenará que el mismo u otro Juez dicte la resolución que corresponda con arreglo a lo dispuesto en el artículo 271</a:t>
            </a:r>
          </a:p>
        </p:txBody>
      </p:sp>
    </p:spTree>
    <p:extLst>
      <p:ext uri="{BB962C8B-B14F-4D97-AF65-F5344CB8AC3E}">
        <p14:creationId xmlns:p14="http://schemas.microsoft.com/office/powerpoint/2010/main" val="3175901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02EC9FA-3A74-47B2-8118-27D01693C9A5}"/>
              </a:ext>
            </a:extLst>
          </p:cNvPr>
          <p:cNvSpPr/>
          <p:nvPr/>
        </p:nvSpPr>
        <p:spPr>
          <a:xfrm>
            <a:off x="3170589" y="2967335"/>
            <a:ext cx="5850832" cy="923330"/>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Acuerdos Plenarios </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15613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96348" y="3021496"/>
            <a:ext cx="3816626" cy="1938992"/>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s-ES" sz="4000" b="1" dirty="0">
                <a:ln w="22225">
                  <a:solidFill>
                    <a:schemeClr val="accent2"/>
                  </a:solidFill>
                  <a:prstDash val="solid"/>
                </a:ln>
                <a:solidFill>
                  <a:schemeClr val="accent4">
                    <a:lumMod val="75000"/>
                  </a:schemeClr>
                </a:solidFill>
              </a:rPr>
              <a:t>La Prisión Preventiva</a:t>
            </a:r>
          </a:p>
          <a:p>
            <a:pPr algn="ctr"/>
            <a:r>
              <a:rPr lang="es-ES" sz="4000" b="1" dirty="0">
                <a:ln w="22225">
                  <a:solidFill>
                    <a:schemeClr val="accent2"/>
                  </a:solidFill>
                  <a:prstDash val="solid"/>
                </a:ln>
                <a:solidFill>
                  <a:schemeClr val="accent4">
                    <a:lumMod val="75000"/>
                  </a:schemeClr>
                </a:solidFill>
              </a:rPr>
              <a:t>Art. 268</a:t>
            </a:r>
          </a:p>
        </p:txBody>
      </p:sp>
      <p:sp>
        <p:nvSpPr>
          <p:cNvPr id="7" name="Flecha: a la derecha 6">
            <a:extLst>
              <a:ext uri="{FF2B5EF4-FFF2-40B4-BE49-F238E27FC236}">
                <a16:creationId xmlns:a16="http://schemas.microsoft.com/office/drawing/2014/main" id="{13199954-B3A4-467B-947D-7575F52B4507}"/>
              </a:ext>
            </a:extLst>
          </p:cNvPr>
          <p:cNvSpPr/>
          <p:nvPr/>
        </p:nvSpPr>
        <p:spPr>
          <a:xfrm rot="20716119">
            <a:off x="4952222" y="3379684"/>
            <a:ext cx="766859" cy="46310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PE"/>
          </a:p>
        </p:txBody>
      </p:sp>
      <p:sp>
        <p:nvSpPr>
          <p:cNvPr id="8" name="Flecha: a la derecha 7">
            <a:extLst>
              <a:ext uri="{FF2B5EF4-FFF2-40B4-BE49-F238E27FC236}">
                <a16:creationId xmlns:a16="http://schemas.microsoft.com/office/drawing/2014/main" id="{B205237C-0310-4F03-8D1A-E11FAF32544D}"/>
              </a:ext>
            </a:extLst>
          </p:cNvPr>
          <p:cNvSpPr/>
          <p:nvPr/>
        </p:nvSpPr>
        <p:spPr>
          <a:xfrm rot="1055871">
            <a:off x="4962649" y="4655784"/>
            <a:ext cx="771851" cy="49456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PE"/>
          </a:p>
        </p:txBody>
      </p:sp>
      <p:sp>
        <p:nvSpPr>
          <p:cNvPr id="9" name="Flecha: a la derecha 8">
            <a:extLst>
              <a:ext uri="{FF2B5EF4-FFF2-40B4-BE49-F238E27FC236}">
                <a16:creationId xmlns:a16="http://schemas.microsoft.com/office/drawing/2014/main" id="{FE6FB74C-B8AC-4534-9159-DCF25D013506}"/>
              </a:ext>
            </a:extLst>
          </p:cNvPr>
          <p:cNvSpPr/>
          <p:nvPr/>
        </p:nvSpPr>
        <p:spPr>
          <a:xfrm rot="2087229">
            <a:off x="4777551" y="5710334"/>
            <a:ext cx="692596" cy="57882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PE"/>
          </a:p>
        </p:txBody>
      </p:sp>
      <p:sp>
        <p:nvSpPr>
          <p:cNvPr id="6" name="Rectángulo: esquinas redondeadas 5">
            <a:extLst>
              <a:ext uri="{FF2B5EF4-FFF2-40B4-BE49-F238E27FC236}">
                <a16:creationId xmlns:a16="http://schemas.microsoft.com/office/drawing/2014/main" id="{AC651299-D668-4C3D-BBA7-713C34809AFA}"/>
              </a:ext>
            </a:extLst>
          </p:cNvPr>
          <p:cNvSpPr/>
          <p:nvPr/>
        </p:nvSpPr>
        <p:spPr>
          <a:xfrm>
            <a:off x="6375174" y="2773316"/>
            <a:ext cx="2504661" cy="117746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dirty="0"/>
              <a:t>PRINCIPIO DE LEGALIDAD </a:t>
            </a:r>
            <a:endParaRPr lang="es-PE" dirty="0"/>
          </a:p>
        </p:txBody>
      </p:sp>
      <p:sp>
        <p:nvSpPr>
          <p:cNvPr id="11" name="Rectángulo: esquinas redondeadas 10">
            <a:extLst>
              <a:ext uri="{FF2B5EF4-FFF2-40B4-BE49-F238E27FC236}">
                <a16:creationId xmlns:a16="http://schemas.microsoft.com/office/drawing/2014/main" id="{9321DD20-92A8-48A5-9282-639B35A87AAD}"/>
              </a:ext>
            </a:extLst>
          </p:cNvPr>
          <p:cNvSpPr/>
          <p:nvPr/>
        </p:nvSpPr>
        <p:spPr>
          <a:xfrm>
            <a:off x="6400799" y="4300517"/>
            <a:ext cx="2504661" cy="11774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a:t>PRINCIPIO DE INTERVENCION INDICIARIA </a:t>
            </a:r>
            <a:endParaRPr lang="es-PE" dirty="0"/>
          </a:p>
        </p:txBody>
      </p:sp>
      <p:sp>
        <p:nvSpPr>
          <p:cNvPr id="12" name="Rectángulo: esquinas redondeadas 11">
            <a:extLst>
              <a:ext uri="{FF2B5EF4-FFF2-40B4-BE49-F238E27FC236}">
                <a16:creationId xmlns:a16="http://schemas.microsoft.com/office/drawing/2014/main" id="{32ABEF9E-85B5-4EF5-8A13-92335FD28D9A}"/>
              </a:ext>
            </a:extLst>
          </p:cNvPr>
          <p:cNvSpPr/>
          <p:nvPr/>
        </p:nvSpPr>
        <p:spPr>
          <a:xfrm>
            <a:off x="6414051" y="5680537"/>
            <a:ext cx="2504661" cy="117746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t>PRINCIPIO DE PROPORCIONALIDAD </a:t>
            </a:r>
            <a:endParaRPr lang="es-PE" dirty="0"/>
          </a:p>
        </p:txBody>
      </p:sp>
      <p:sp>
        <p:nvSpPr>
          <p:cNvPr id="13" name="Flecha: a la derecha 12">
            <a:extLst>
              <a:ext uri="{FF2B5EF4-FFF2-40B4-BE49-F238E27FC236}">
                <a16:creationId xmlns:a16="http://schemas.microsoft.com/office/drawing/2014/main" id="{D0027A8B-3279-4880-90E3-76E8D376AD0A}"/>
              </a:ext>
            </a:extLst>
          </p:cNvPr>
          <p:cNvSpPr/>
          <p:nvPr/>
        </p:nvSpPr>
        <p:spPr>
          <a:xfrm rot="20178374">
            <a:off x="4742263" y="2005564"/>
            <a:ext cx="856085" cy="51597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PE"/>
          </a:p>
        </p:txBody>
      </p:sp>
      <p:sp>
        <p:nvSpPr>
          <p:cNvPr id="14" name="Rectángulo: esquinas redondeadas 13">
            <a:extLst>
              <a:ext uri="{FF2B5EF4-FFF2-40B4-BE49-F238E27FC236}">
                <a16:creationId xmlns:a16="http://schemas.microsoft.com/office/drawing/2014/main" id="{407FA0F9-BC6E-46EC-AD19-57E613DB413A}"/>
              </a:ext>
            </a:extLst>
          </p:cNvPr>
          <p:cNvSpPr/>
          <p:nvPr/>
        </p:nvSpPr>
        <p:spPr>
          <a:xfrm>
            <a:off x="6414050" y="1246115"/>
            <a:ext cx="2504661" cy="117746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PRINCIPIO DE RAZONABILIDAD</a:t>
            </a:r>
            <a:endParaRPr lang="es-PE" dirty="0"/>
          </a:p>
        </p:txBody>
      </p:sp>
    </p:spTree>
    <p:extLst>
      <p:ext uri="{BB962C8B-B14F-4D97-AF65-F5344CB8AC3E}">
        <p14:creationId xmlns:p14="http://schemas.microsoft.com/office/powerpoint/2010/main" val="3441465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FACB340A-F962-41B9-A7D3-F541E5C186DD}"/>
              </a:ext>
            </a:extLst>
          </p:cNvPr>
          <p:cNvSpPr/>
          <p:nvPr/>
        </p:nvSpPr>
        <p:spPr>
          <a:xfrm>
            <a:off x="3829879" y="3631096"/>
            <a:ext cx="3193774" cy="14179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3200" b="1" dirty="0"/>
              <a:t>Acuerdos Plenarios </a:t>
            </a:r>
            <a:endParaRPr lang="es-PE" sz="3200" b="1" dirty="0"/>
          </a:p>
        </p:txBody>
      </p:sp>
      <p:sp>
        <p:nvSpPr>
          <p:cNvPr id="5" name="Flecha: a la derecha 4">
            <a:extLst>
              <a:ext uri="{FF2B5EF4-FFF2-40B4-BE49-F238E27FC236}">
                <a16:creationId xmlns:a16="http://schemas.microsoft.com/office/drawing/2014/main" id="{96F77CAB-0B4B-4C42-AAA0-1CF758F83802}"/>
              </a:ext>
            </a:extLst>
          </p:cNvPr>
          <p:cNvSpPr/>
          <p:nvPr/>
        </p:nvSpPr>
        <p:spPr>
          <a:xfrm>
            <a:off x="7480852" y="4028661"/>
            <a:ext cx="722244" cy="622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Flecha: hacia abajo 5">
            <a:extLst>
              <a:ext uri="{FF2B5EF4-FFF2-40B4-BE49-F238E27FC236}">
                <a16:creationId xmlns:a16="http://schemas.microsoft.com/office/drawing/2014/main" id="{69B693EC-C4E8-4E53-A0D4-C594DCF1BADA}"/>
              </a:ext>
            </a:extLst>
          </p:cNvPr>
          <p:cNvSpPr/>
          <p:nvPr/>
        </p:nvSpPr>
        <p:spPr>
          <a:xfrm rot="5400000">
            <a:off x="2912164" y="3919331"/>
            <a:ext cx="622852" cy="841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Flecha: a la derecha 7">
            <a:extLst>
              <a:ext uri="{FF2B5EF4-FFF2-40B4-BE49-F238E27FC236}">
                <a16:creationId xmlns:a16="http://schemas.microsoft.com/office/drawing/2014/main" id="{416262B7-763A-47F2-AA33-23131C9ACE02}"/>
              </a:ext>
            </a:extLst>
          </p:cNvPr>
          <p:cNvSpPr/>
          <p:nvPr/>
        </p:nvSpPr>
        <p:spPr>
          <a:xfrm rot="16200000">
            <a:off x="4890053" y="2792894"/>
            <a:ext cx="722244" cy="622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esquinas redondeadas 8">
            <a:extLst>
              <a:ext uri="{FF2B5EF4-FFF2-40B4-BE49-F238E27FC236}">
                <a16:creationId xmlns:a16="http://schemas.microsoft.com/office/drawing/2014/main" id="{599E81AF-D01F-4179-9466-DB3C2D1DAE20}"/>
              </a:ext>
            </a:extLst>
          </p:cNvPr>
          <p:cNvSpPr/>
          <p:nvPr/>
        </p:nvSpPr>
        <p:spPr>
          <a:xfrm>
            <a:off x="3945836" y="1292084"/>
            <a:ext cx="2918790" cy="128546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t>Casación 626-2013-Moquegua </a:t>
            </a:r>
            <a:endParaRPr lang="es-PE" sz="2400" b="1" dirty="0"/>
          </a:p>
        </p:txBody>
      </p:sp>
      <p:sp>
        <p:nvSpPr>
          <p:cNvPr id="10" name="Rectángulo: esquinas redondeadas 9">
            <a:extLst>
              <a:ext uri="{FF2B5EF4-FFF2-40B4-BE49-F238E27FC236}">
                <a16:creationId xmlns:a16="http://schemas.microsoft.com/office/drawing/2014/main" id="{7BCCB217-1871-4A5A-A8EF-D28CE6E700AF}"/>
              </a:ext>
            </a:extLst>
          </p:cNvPr>
          <p:cNvSpPr/>
          <p:nvPr/>
        </p:nvSpPr>
        <p:spPr>
          <a:xfrm>
            <a:off x="8753060" y="3611218"/>
            <a:ext cx="2610678" cy="128546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400" b="1" dirty="0"/>
              <a:t>Acuerdo Plenario1-2019</a:t>
            </a:r>
            <a:endParaRPr lang="es-PE" sz="2400" b="1" dirty="0"/>
          </a:p>
        </p:txBody>
      </p:sp>
      <p:sp>
        <p:nvSpPr>
          <p:cNvPr id="11" name="Rectángulo: esquinas redondeadas 10">
            <a:extLst>
              <a:ext uri="{FF2B5EF4-FFF2-40B4-BE49-F238E27FC236}">
                <a16:creationId xmlns:a16="http://schemas.microsoft.com/office/drawing/2014/main" id="{BB9385D1-8B54-49E9-B256-D4E154CB5720}"/>
              </a:ext>
            </a:extLst>
          </p:cNvPr>
          <p:cNvSpPr/>
          <p:nvPr/>
        </p:nvSpPr>
        <p:spPr>
          <a:xfrm>
            <a:off x="238538" y="3776870"/>
            <a:ext cx="2378763" cy="12722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400" b="1" dirty="0"/>
              <a:t>Acuerdo Plenario 1-2017</a:t>
            </a:r>
            <a:endParaRPr lang="es-PE" sz="2400" b="1" dirty="0"/>
          </a:p>
        </p:txBody>
      </p:sp>
    </p:spTree>
    <p:extLst>
      <p:ext uri="{BB962C8B-B14F-4D97-AF65-F5344CB8AC3E}">
        <p14:creationId xmlns:p14="http://schemas.microsoft.com/office/powerpoint/2010/main" val="3672070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22749" y="2279561"/>
            <a:ext cx="5574667" cy="1754326"/>
          </a:xfrm>
          <a:prstGeom prst="rect">
            <a:avLst/>
          </a:prstGeom>
          <a:noFill/>
        </p:spPr>
        <p:txBody>
          <a:bodyPr wrap="square" lIns="91440" tIns="45720" rIns="91440" bIns="45720">
            <a:spAutoFit/>
          </a:bodyPr>
          <a:lstStyle/>
          <a:p>
            <a:pPr algn="ctr"/>
            <a:r>
              <a:rPr lang="es-ES" sz="5400" b="1" dirty="0">
                <a:ln w="12700">
                  <a:solidFill>
                    <a:schemeClr val="accent1"/>
                  </a:solidFill>
                  <a:prstDash val="solid"/>
                </a:ln>
                <a:solidFill>
                  <a:schemeClr val="accent4">
                    <a:lumMod val="75000"/>
                  </a:schemeClr>
                </a:solidFill>
                <a:effectLst>
                  <a:outerShdw dist="38100" dir="2640000" algn="bl" rotWithShape="0">
                    <a:schemeClr val="accent1"/>
                  </a:outerShdw>
                </a:effectLst>
              </a:rPr>
              <a:t>Muchas gracias</a:t>
            </a:r>
          </a:p>
          <a:p>
            <a:pPr algn="ctr"/>
            <a:r>
              <a:rPr lang="es-ES" sz="5400" b="1" dirty="0">
                <a:ln w="12700">
                  <a:solidFill>
                    <a:schemeClr val="accent1"/>
                  </a:solidFill>
                  <a:prstDash val="solid"/>
                </a:ln>
                <a:solidFill>
                  <a:schemeClr val="accent4">
                    <a:lumMod val="75000"/>
                  </a:schemeClr>
                </a:solidFill>
                <a:effectLst>
                  <a:outerShdw dist="38100" dir="2640000" algn="bl" rotWithShape="0">
                    <a:schemeClr val="accent1"/>
                  </a:outerShdw>
                </a:effectLst>
              </a:rPr>
              <a:t>por su atención </a:t>
            </a:r>
          </a:p>
        </p:txBody>
      </p:sp>
    </p:spTree>
    <p:extLst>
      <p:ext uri="{BB962C8B-B14F-4D97-AF65-F5344CB8AC3E}">
        <p14:creationId xmlns:p14="http://schemas.microsoft.com/office/powerpoint/2010/main" val="209861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ángulo 5"/>
          <p:cNvSpPr>
            <a:spLocks noChangeArrowheads="1"/>
          </p:cNvSpPr>
          <p:nvPr/>
        </p:nvSpPr>
        <p:spPr bwMode="auto">
          <a:xfrm>
            <a:off x="755375" y="2676938"/>
            <a:ext cx="10681064" cy="3539430"/>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800" dirty="0"/>
              <a:t>ASENCIO MELLADO señala que “el Código Procesal peruano es respetuoso con este principio rector. Su artículo 253° dispone la obligación de sometimiento a la ley para la restricción de cualquier derecho fundamental en un doble sentido: por un lado, exigiendo la autorización legal para que sea procedente su acuerdo; por otro lado, disponiendo que el desarrollo de cualquier limitación habrá de ajustarse a las determinaciones legales y a las exigencias previstas en la norma. </a:t>
            </a:r>
          </a:p>
        </p:txBody>
      </p:sp>
      <p:sp>
        <p:nvSpPr>
          <p:cNvPr id="7" name="CuadroTexto 6"/>
          <p:cNvSpPr txBox="1"/>
          <p:nvPr/>
        </p:nvSpPr>
        <p:spPr>
          <a:xfrm>
            <a:off x="2640169" y="772732"/>
            <a:ext cx="7006107" cy="1200329"/>
          </a:xfrm>
          <a:prstGeom prst="rect">
            <a:avLst/>
          </a:prstGeom>
          <a:noFill/>
        </p:spPr>
        <p:txBody>
          <a:bodyPr wrap="square">
            <a:spAutoFit/>
          </a:bodyPr>
          <a:lstStyle/>
          <a:p>
            <a:pPr algn="just">
              <a:defRPr/>
            </a:pPr>
            <a:endParaRPr lang="es-PE" sz="3600" dirty="0">
              <a:solidFill>
                <a:schemeClr val="accent4">
                  <a:lumMod val="75000"/>
                </a:schemeClr>
              </a:solidFill>
              <a:latin typeface="Arial Black" panose="020B0A04020102020204" pitchFamily="34" charset="0"/>
            </a:endParaRPr>
          </a:p>
          <a:p>
            <a:pPr algn="just">
              <a:defRPr/>
            </a:pPr>
            <a:r>
              <a:rPr lang="es-PE" sz="3600" dirty="0">
                <a:solidFill>
                  <a:schemeClr val="accent4">
                    <a:lumMod val="75000"/>
                  </a:schemeClr>
                </a:solidFill>
                <a:latin typeface="Arial Black" panose="020B0A04020102020204" pitchFamily="34" charset="0"/>
              </a:rPr>
              <a:t>PRINCIPIO DE LEGALIDAD </a:t>
            </a:r>
          </a:p>
        </p:txBody>
      </p:sp>
      <p:pic>
        <p:nvPicPr>
          <p:cNvPr id="4" name="Imagen 5">
            <a:extLst>
              <a:ext uri="{FF2B5EF4-FFF2-40B4-BE49-F238E27FC236}">
                <a16:creationId xmlns:a16="http://schemas.microsoft.com/office/drawing/2014/main" id="{5E69EF55-B4E1-43D2-9ED0-F77947DF68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208" y="1299835"/>
            <a:ext cx="1352462" cy="13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57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55303" y="692151"/>
            <a:ext cx="8892209" cy="2062103"/>
          </a:xfrm>
          <a:prstGeom prst="rect">
            <a:avLst/>
          </a:prstGeom>
        </p:spPr>
        <p:txBody>
          <a:bodyPr wrap="square">
            <a:spAutoFit/>
          </a:bodyPr>
          <a:lstStyle/>
          <a:p>
            <a:pPr algn="ctr">
              <a:defRPr/>
            </a:pPr>
            <a:endParaRPr lang="es-PE" sz="3200" dirty="0">
              <a:solidFill>
                <a:schemeClr val="accent4">
                  <a:lumMod val="75000"/>
                </a:schemeClr>
              </a:solidFill>
              <a:latin typeface="Arial Black" panose="020B0A04020102020204" pitchFamily="34" charset="0"/>
            </a:endParaRPr>
          </a:p>
          <a:p>
            <a:pPr algn="ctr">
              <a:defRPr/>
            </a:pPr>
            <a:endParaRPr lang="es-PE" sz="3200" dirty="0">
              <a:solidFill>
                <a:schemeClr val="accent4">
                  <a:lumMod val="75000"/>
                </a:schemeClr>
              </a:solidFill>
              <a:latin typeface="Arial Black" panose="020B0A04020102020204" pitchFamily="34" charset="0"/>
            </a:endParaRPr>
          </a:p>
          <a:p>
            <a:pPr algn="ctr">
              <a:defRPr/>
            </a:pPr>
            <a:r>
              <a:rPr lang="es-PE" sz="3200" dirty="0">
                <a:solidFill>
                  <a:schemeClr val="accent4">
                    <a:lumMod val="75000"/>
                  </a:schemeClr>
                </a:solidFill>
                <a:latin typeface="Arial Black" panose="020B0A04020102020204" pitchFamily="34" charset="0"/>
              </a:rPr>
              <a:t>EL PRINCIPIO DE INTERVENCIÓN INDICIARIA </a:t>
            </a:r>
          </a:p>
        </p:txBody>
      </p:sp>
      <p:sp>
        <p:nvSpPr>
          <p:cNvPr id="17411" name="CuadroTexto 4"/>
          <p:cNvSpPr txBox="1">
            <a:spLocks noChangeArrowheads="1"/>
          </p:cNvSpPr>
          <p:nvPr/>
        </p:nvSpPr>
        <p:spPr bwMode="auto">
          <a:xfrm>
            <a:off x="697874" y="2928730"/>
            <a:ext cx="10407448" cy="3108543"/>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800" dirty="0"/>
              <a:t>Se refiere a las exigencias fácticas necesarias que permitan entender que existe fundamento para limitar el derecho fundamental.</a:t>
            </a:r>
          </a:p>
          <a:p>
            <a:pPr algn="just"/>
            <a:endParaRPr lang="es-PE" altLang="es-PE" sz="2800" dirty="0"/>
          </a:p>
          <a:p>
            <a:pPr algn="just"/>
            <a:r>
              <a:rPr lang="es-PE" altLang="es-PE" sz="2800" dirty="0"/>
              <a:t> Se relaciona con el </a:t>
            </a:r>
            <a:r>
              <a:rPr lang="es-PE" altLang="es-PE" sz="2800" b="1" dirty="0" err="1"/>
              <a:t>fumus</a:t>
            </a:r>
            <a:r>
              <a:rPr lang="es-PE" altLang="es-PE" sz="2800" b="1" dirty="0"/>
              <a:t> </a:t>
            </a:r>
            <a:r>
              <a:rPr lang="es-PE" altLang="es-PE" sz="2800" b="1" dirty="0" err="1"/>
              <a:t>delicti</a:t>
            </a:r>
            <a:r>
              <a:rPr lang="es-PE" altLang="es-PE" sz="2800" b="1" dirty="0"/>
              <a:t> </a:t>
            </a:r>
            <a:r>
              <a:rPr lang="es-PE" altLang="es-PE" sz="2800" b="1" dirty="0" err="1"/>
              <a:t>comissi</a:t>
            </a:r>
            <a:r>
              <a:rPr lang="es-PE" altLang="es-PE" sz="2800" b="1" dirty="0"/>
              <a:t> </a:t>
            </a:r>
            <a:r>
              <a:rPr lang="es-PE" altLang="es-PE" sz="2800" dirty="0"/>
              <a:t>que no desbarata la presunción de inocencia, sino que es una exigencia para que la medida de prisión provisional tenga una sólida base</a:t>
            </a:r>
          </a:p>
        </p:txBody>
      </p:sp>
      <p:pic>
        <p:nvPicPr>
          <p:cNvPr id="5" name="Imagen 5">
            <a:extLst>
              <a:ext uri="{FF2B5EF4-FFF2-40B4-BE49-F238E27FC236}">
                <a16:creationId xmlns:a16="http://schemas.microsoft.com/office/drawing/2014/main" id="{6CD8F636-E59D-43E0-ADA8-66AD58DD16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7512" y="1268309"/>
            <a:ext cx="1352462" cy="13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52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0018" y="244699"/>
            <a:ext cx="8580784" cy="4221284"/>
          </a:xfrm>
        </p:spPr>
        <p:txBody>
          <a:bodyPr rtlCol="0">
            <a:normAutofit/>
          </a:bodyPr>
          <a:lstStyle/>
          <a:p>
            <a:pPr algn="ctr">
              <a:defRPr/>
            </a:pPr>
            <a:r>
              <a:rPr lang="es-PE" sz="4800" dirty="0">
                <a:solidFill>
                  <a:schemeClr val="accent4">
                    <a:lumMod val="75000"/>
                  </a:schemeClr>
                </a:solidFill>
                <a:latin typeface="Arial Black" panose="020B0A04020102020204" pitchFamily="34" charset="0"/>
              </a:rPr>
              <a:t>PRINCIPIO DE PROPORCIONALIDAD</a:t>
            </a:r>
          </a:p>
        </p:txBody>
      </p:sp>
      <p:sp>
        <p:nvSpPr>
          <p:cNvPr id="18435" name="Rectángulo 3"/>
          <p:cNvSpPr>
            <a:spLocks noChangeArrowheads="1"/>
          </p:cNvSpPr>
          <p:nvPr/>
        </p:nvSpPr>
        <p:spPr bwMode="auto">
          <a:xfrm>
            <a:off x="940904" y="3429000"/>
            <a:ext cx="10263716" cy="286232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3600" dirty="0"/>
              <a:t>No exige que la limitación de la libertad personal persiga amparar intereses generales , sino que esta sea adecuada y necesaria para alcanzar la finalidad de aseguramiento fijada en la ley, y a través de un medio idóneo.</a:t>
            </a:r>
          </a:p>
        </p:txBody>
      </p:sp>
    </p:spTree>
    <p:extLst>
      <p:ext uri="{BB962C8B-B14F-4D97-AF65-F5344CB8AC3E}">
        <p14:creationId xmlns:p14="http://schemas.microsoft.com/office/powerpoint/2010/main" val="308460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ángulo 3"/>
          <p:cNvSpPr>
            <a:spLocks noChangeArrowheads="1"/>
          </p:cNvSpPr>
          <p:nvPr/>
        </p:nvSpPr>
        <p:spPr bwMode="auto">
          <a:xfrm>
            <a:off x="622852" y="2690191"/>
            <a:ext cx="10074082" cy="4031873"/>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3200" b="1" dirty="0"/>
              <a:t>El principio de razonabilidad.- </a:t>
            </a:r>
            <a:r>
              <a:rPr lang="es-PE" altLang="es-PE" sz="3200" dirty="0"/>
              <a:t>Este principio comporta el hecho que la decisión del órgano jurisdiccional para dictar una prisión preventiva debe materializarse como producto de dos criterios: el primero se basa en la comparación de los valores subyacentes a la decisión y de los valores socialmente imperantes, el segundo es el criterio de la eficiencia de la decisión a tomar. </a:t>
            </a:r>
          </a:p>
        </p:txBody>
      </p:sp>
      <p:sp>
        <p:nvSpPr>
          <p:cNvPr id="5" name="CuadroTexto 4"/>
          <p:cNvSpPr txBox="1"/>
          <p:nvPr/>
        </p:nvSpPr>
        <p:spPr>
          <a:xfrm>
            <a:off x="1722784" y="0"/>
            <a:ext cx="7902230" cy="2431435"/>
          </a:xfrm>
          <a:prstGeom prst="rect">
            <a:avLst/>
          </a:prstGeom>
          <a:noFill/>
        </p:spPr>
        <p:txBody>
          <a:bodyPr wrap="square">
            <a:spAutoFit/>
          </a:bodyPr>
          <a:lstStyle/>
          <a:p>
            <a:pPr>
              <a:defRPr/>
            </a:pPr>
            <a:endParaRPr lang="es-PE" sz="2800" dirty="0">
              <a:solidFill>
                <a:schemeClr val="accent1">
                  <a:lumMod val="50000"/>
                </a:schemeClr>
              </a:solidFill>
              <a:latin typeface="Arial Black" panose="020B0A04020102020204" pitchFamily="34" charset="0"/>
            </a:endParaRPr>
          </a:p>
          <a:p>
            <a:pPr>
              <a:defRPr/>
            </a:pPr>
            <a:endParaRPr lang="es-PE" sz="2800" dirty="0">
              <a:solidFill>
                <a:schemeClr val="accent4">
                  <a:lumMod val="75000"/>
                </a:schemeClr>
              </a:solidFill>
              <a:latin typeface="Arial Black" panose="020B0A04020102020204" pitchFamily="34" charset="0"/>
            </a:endParaRPr>
          </a:p>
          <a:p>
            <a:pPr>
              <a:defRPr/>
            </a:pPr>
            <a:endParaRPr lang="es-PE" sz="3200" dirty="0">
              <a:solidFill>
                <a:schemeClr val="accent4">
                  <a:lumMod val="75000"/>
                </a:schemeClr>
              </a:solidFill>
              <a:latin typeface="Arial Black" panose="020B0A04020102020204" pitchFamily="34" charset="0"/>
            </a:endParaRPr>
          </a:p>
          <a:p>
            <a:pPr>
              <a:defRPr/>
            </a:pPr>
            <a:endParaRPr lang="es-PE" sz="3200" dirty="0">
              <a:solidFill>
                <a:schemeClr val="accent4">
                  <a:lumMod val="75000"/>
                </a:schemeClr>
              </a:solidFill>
              <a:latin typeface="Arial Black" panose="020B0A04020102020204" pitchFamily="34" charset="0"/>
            </a:endParaRPr>
          </a:p>
          <a:p>
            <a:pPr>
              <a:defRPr/>
            </a:pPr>
            <a:r>
              <a:rPr lang="es-PE" sz="3200" dirty="0">
                <a:solidFill>
                  <a:schemeClr val="accent4">
                    <a:lumMod val="75000"/>
                  </a:schemeClr>
                </a:solidFill>
                <a:latin typeface="Arial Black" panose="020B0A04020102020204" pitchFamily="34" charset="0"/>
              </a:rPr>
              <a:t>   PRINCIPIO DE RAZONABILIDAD </a:t>
            </a:r>
          </a:p>
        </p:txBody>
      </p:sp>
      <p:pic>
        <p:nvPicPr>
          <p:cNvPr id="19460"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6934" y="1215299"/>
            <a:ext cx="1352462" cy="13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81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uadroTexto 4"/>
          <p:cNvSpPr txBox="1">
            <a:spLocks noChangeArrowheads="1"/>
          </p:cNvSpPr>
          <p:nvPr/>
        </p:nvSpPr>
        <p:spPr bwMode="auto">
          <a:xfrm>
            <a:off x="1855304" y="1524000"/>
            <a:ext cx="805704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PE" altLang="es-PE" sz="2800" b="1" dirty="0">
                <a:solidFill>
                  <a:schemeClr val="accent4">
                    <a:lumMod val="75000"/>
                  </a:schemeClr>
                </a:solidFill>
                <a:latin typeface="Arial Black" panose="020B0A04020102020204" pitchFamily="34" charset="0"/>
              </a:rPr>
              <a:t>CONTRADICCIÓN PRINCIPAL ENTRE LA PRESUNCIÓN DE INOCENCIA Y LE EFICACIA DE LA PRISIÓN PREVENTIVA </a:t>
            </a:r>
          </a:p>
        </p:txBody>
      </p:sp>
      <p:sp>
        <p:nvSpPr>
          <p:cNvPr id="6" name="Flecha derecha 5"/>
          <p:cNvSpPr/>
          <p:nvPr/>
        </p:nvSpPr>
        <p:spPr>
          <a:xfrm>
            <a:off x="535089" y="3284985"/>
            <a:ext cx="3548424" cy="2218793"/>
          </a:xfrm>
          <a:prstGeom prst="rightArrow">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PE" dirty="0"/>
              <a:t>JUIS PUNIENDI DEL ESTADO FRENTE AL DELITO</a:t>
            </a:r>
          </a:p>
        </p:txBody>
      </p:sp>
      <p:sp>
        <p:nvSpPr>
          <p:cNvPr id="7" name="Flecha derecha 6"/>
          <p:cNvSpPr/>
          <p:nvPr/>
        </p:nvSpPr>
        <p:spPr>
          <a:xfrm rot="10800000">
            <a:off x="7594669" y="3127513"/>
            <a:ext cx="3934722" cy="237626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s-PE" dirty="0"/>
          </a:p>
        </p:txBody>
      </p:sp>
      <p:sp>
        <p:nvSpPr>
          <p:cNvPr id="8" name="Elipse 7"/>
          <p:cNvSpPr/>
          <p:nvPr/>
        </p:nvSpPr>
        <p:spPr>
          <a:xfrm>
            <a:off x="4197781" y="3127513"/>
            <a:ext cx="3168352" cy="252028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s-PE" sz="2800" dirty="0"/>
              <a:t>PRISIÓN PREVENTIVA</a:t>
            </a:r>
          </a:p>
        </p:txBody>
      </p:sp>
      <p:sp>
        <p:nvSpPr>
          <p:cNvPr id="20486" name="CuadroTexto 8"/>
          <p:cNvSpPr txBox="1">
            <a:spLocks noChangeArrowheads="1"/>
          </p:cNvSpPr>
          <p:nvPr/>
        </p:nvSpPr>
        <p:spPr bwMode="auto">
          <a:xfrm>
            <a:off x="8494642" y="3551583"/>
            <a:ext cx="27564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PE" altLang="es-PE" dirty="0"/>
          </a:p>
          <a:p>
            <a:r>
              <a:rPr lang="es-PE" altLang="es-PE" dirty="0"/>
              <a:t>DERECHO A LA PRESUNCIÓN DE INOCENCIA </a:t>
            </a:r>
          </a:p>
        </p:txBody>
      </p:sp>
    </p:spTree>
    <p:extLst>
      <p:ext uri="{BB962C8B-B14F-4D97-AF65-F5344CB8AC3E}">
        <p14:creationId xmlns:p14="http://schemas.microsoft.com/office/powerpoint/2010/main" val="46200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ángulo 3"/>
          <p:cNvSpPr>
            <a:spLocks noChangeArrowheads="1"/>
          </p:cNvSpPr>
          <p:nvPr/>
        </p:nvSpPr>
        <p:spPr bwMode="auto">
          <a:xfrm>
            <a:off x="434709" y="721217"/>
            <a:ext cx="79539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PE" sz="3200" b="1" dirty="0">
              <a:solidFill>
                <a:schemeClr val="accent4">
                  <a:lumMod val="75000"/>
                </a:schemeClr>
              </a:solidFill>
              <a:latin typeface="Linux Libertine"/>
            </a:endParaRPr>
          </a:p>
          <a:p>
            <a:endParaRPr lang="es-ES" altLang="es-PE" sz="3200" b="1" dirty="0">
              <a:solidFill>
                <a:schemeClr val="accent4">
                  <a:lumMod val="75000"/>
                </a:schemeClr>
              </a:solidFill>
              <a:latin typeface="Linux Libertine"/>
            </a:endParaRPr>
          </a:p>
          <a:p>
            <a:r>
              <a:rPr lang="es-ES" altLang="es-PE" sz="3200" b="1" dirty="0">
                <a:solidFill>
                  <a:schemeClr val="accent4">
                    <a:lumMod val="75000"/>
                  </a:schemeClr>
                </a:solidFill>
                <a:latin typeface="Linux Libertine"/>
              </a:rPr>
              <a:t>Giovanni Salvatore Augusto Falcone </a:t>
            </a:r>
          </a:p>
        </p:txBody>
      </p:sp>
      <p:pic>
        <p:nvPicPr>
          <p:cNvPr id="21507" name="Imagen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2778" y="2637182"/>
            <a:ext cx="3272880" cy="293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CuadroTexto 5"/>
          <p:cNvSpPr txBox="1">
            <a:spLocks noChangeArrowheads="1"/>
          </p:cNvSpPr>
          <p:nvPr/>
        </p:nvSpPr>
        <p:spPr bwMode="auto">
          <a:xfrm>
            <a:off x="434708" y="2358887"/>
            <a:ext cx="659791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400" dirty="0"/>
              <a:t>Fue un juez italiano, conocido por sus intentos por desmantelar la Cosa </a:t>
            </a:r>
            <a:r>
              <a:rPr lang="es-PE" altLang="es-PE" sz="2400" dirty="0" err="1"/>
              <a:t>Nostra</a:t>
            </a:r>
            <a:r>
              <a:rPr lang="es-PE" altLang="es-PE" sz="2400" dirty="0"/>
              <a:t>, por lo cual fue asesinado.</a:t>
            </a:r>
          </a:p>
          <a:p>
            <a:pPr algn="just"/>
            <a:r>
              <a:rPr lang="es-PE" altLang="es-PE" sz="2400" dirty="0"/>
              <a:t> Su muerte fue una venganza por los años de persecución judicial a la mafia y la detención de numerosos capos promovidas por él.</a:t>
            </a:r>
          </a:p>
          <a:p>
            <a:pPr algn="just"/>
            <a:r>
              <a:rPr lang="es-PE" altLang="es-PE" sz="2400" dirty="0" err="1"/>
              <a:t>Falcone</a:t>
            </a:r>
            <a:r>
              <a:rPr lang="es-PE" altLang="es-PE" sz="2400" dirty="0"/>
              <a:t> destacó inmensamente por su labor contra la mafia italiana. Trabajó junto a Rocco </a:t>
            </a:r>
            <a:r>
              <a:rPr lang="es-PE" altLang="es-PE" sz="2400" dirty="0" err="1"/>
              <a:t>Chinnici</a:t>
            </a:r>
            <a:r>
              <a:rPr lang="es-PE" altLang="es-PE" sz="2400" dirty="0"/>
              <a:t>, hasta el asesinato de este último el 29 de julio de 1983</a:t>
            </a:r>
          </a:p>
        </p:txBody>
      </p:sp>
    </p:spTree>
    <p:extLst>
      <p:ext uri="{BB962C8B-B14F-4D97-AF65-F5344CB8AC3E}">
        <p14:creationId xmlns:p14="http://schemas.microsoft.com/office/powerpoint/2010/main" val="19203456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5169</TotalTime>
  <Words>1867</Words>
  <Application>Microsoft Office PowerPoint</Application>
  <PresentationFormat>Panorámica</PresentationFormat>
  <Paragraphs>119</Paragraphs>
  <Slides>31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Arial</vt:lpstr>
      <vt:lpstr>Arial Black</vt:lpstr>
      <vt:lpstr>Calibri</vt:lpstr>
      <vt:lpstr>Calibri Light</vt:lpstr>
      <vt:lpstr>Century Schoolbook</vt:lpstr>
      <vt:lpstr>Linux Libertine</vt:lpstr>
      <vt:lpstr>Wingdings</vt:lpstr>
      <vt:lpstr>Tema de Office</vt:lpstr>
      <vt:lpstr> </vt:lpstr>
      <vt:lpstr>Presentación de PowerPoint</vt:lpstr>
      <vt:lpstr>Presentación de PowerPoint</vt:lpstr>
      <vt:lpstr>Presentación de PowerPoint</vt:lpstr>
      <vt:lpstr>Presentación de PowerPoint</vt:lpstr>
      <vt:lpstr>PRINCIPIO DE PROPORCIONALIDAD</vt:lpstr>
      <vt:lpstr>Presentación de PowerPoint</vt:lpstr>
      <vt:lpstr>Presentación de PowerPoint</vt:lpstr>
      <vt:lpstr>Presentación de PowerPoint</vt:lpstr>
      <vt:lpstr>Presentación de PowerPoint</vt:lpstr>
      <vt:lpstr>Presentación de PowerPoint</vt:lpstr>
      <vt:lpstr>   LOS PRESUPUESTOS MATERIALES DE LA PRISIÓN PREVENTIVA  (Art. 268 CPP)</vt:lpstr>
      <vt:lpstr>Presentación de PowerPoint</vt:lpstr>
      <vt:lpstr>PELIGRO DE FUGA (Art. 269 CPP)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ASUS</dc:creator>
  <cp:lastModifiedBy>SERGIO EMERSON</cp:lastModifiedBy>
  <cp:revision>24</cp:revision>
  <dcterms:created xsi:type="dcterms:W3CDTF">2020-07-21T05:47:53Z</dcterms:created>
  <dcterms:modified xsi:type="dcterms:W3CDTF">2025-11-10T12:34:04Z</dcterms:modified>
</cp:coreProperties>
</file>