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3" r:id="rId23"/>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PE"/>
          </a:p>
        </p:txBody>
      </p:sp>
      <p:sp>
        <p:nvSpPr>
          <p:cNvPr id="4" name="Marcador de fecha 3"/>
          <p:cNvSpPr>
            <a:spLocks noGrp="1"/>
          </p:cNvSpPr>
          <p:nvPr>
            <p:ph type="dt" sz="half" idx="10"/>
          </p:nvPr>
        </p:nvSpPr>
        <p:spPr/>
        <p:txBody>
          <a:bodyPr/>
          <a:lstStyle/>
          <a:p>
            <a:fld id="{7BD959F1-5803-4412-9D06-193D980C7F16}" type="datetimeFigureOut">
              <a:rPr lang="es-PE" smtClean="0"/>
              <a:t>06/04/2021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62242C76-6DA1-4702-8E96-CCE34BC61AEC}" type="slidenum">
              <a:rPr lang="es-PE" smtClean="0"/>
              <a:t>‹Nº›</a:t>
            </a:fld>
            <a:endParaRPr lang="es-PE"/>
          </a:p>
        </p:txBody>
      </p:sp>
    </p:spTree>
    <p:extLst>
      <p:ext uri="{BB962C8B-B14F-4D97-AF65-F5344CB8AC3E}">
        <p14:creationId xmlns:p14="http://schemas.microsoft.com/office/powerpoint/2010/main" val="2854214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7BD959F1-5803-4412-9D06-193D980C7F16}" type="datetimeFigureOut">
              <a:rPr lang="es-PE" smtClean="0"/>
              <a:t>06/04/2021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62242C76-6DA1-4702-8E96-CCE34BC61AEC}" type="slidenum">
              <a:rPr lang="es-PE" smtClean="0"/>
              <a:t>‹Nº›</a:t>
            </a:fld>
            <a:endParaRPr lang="es-PE"/>
          </a:p>
        </p:txBody>
      </p:sp>
    </p:spTree>
    <p:extLst>
      <p:ext uri="{BB962C8B-B14F-4D97-AF65-F5344CB8AC3E}">
        <p14:creationId xmlns:p14="http://schemas.microsoft.com/office/powerpoint/2010/main" val="42430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7BD959F1-5803-4412-9D06-193D980C7F16}" type="datetimeFigureOut">
              <a:rPr lang="es-PE" smtClean="0"/>
              <a:t>06/04/2021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62242C76-6DA1-4702-8E96-CCE34BC61AEC}" type="slidenum">
              <a:rPr lang="es-PE" smtClean="0"/>
              <a:t>‹Nº›</a:t>
            </a:fld>
            <a:endParaRPr lang="es-PE"/>
          </a:p>
        </p:txBody>
      </p:sp>
    </p:spTree>
    <p:extLst>
      <p:ext uri="{BB962C8B-B14F-4D97-AF65-F5344CB8AC3E}">
        <p14:creationId xmlns:p14="http://schemas.microsoft.com/office/powerpoint/2010/main" val="759183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7BD959F1-5803-4412-9D06-193D980C7F16}" type="datetimeFigureOut">
              <a:rPr lang="es-PE" smtClean="0"/>
              <a:t>06/04/2021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62242C76-6DA1-4702-8E96-CCE34BC61AEC}" type="slidenum">
              <a:rPr lang="es-PE" smtClean="0"/>
              <a:t>‹Nº›</a:t>
            </a:fld>
            <a:endParaRPr lang="es-PE"/>
          </a:p>
        </p:txBody>
      </p:sp>
    </p:spTree>
    <p:extLst>
      <p:ext uri="{BB962C8B-B14F-4D97-AF65-F5344CB8AC3E}">
        <p14:creationId xmlns:p14="http://schemas.microsoft.com/office/powerpoint/2010/main" val="1034625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7BD959F1-5803-4412-9D06-193D980C7F16}" type="datetimeFigureOut">
              <a:rPr lang="es-PE" smtClean="0"/>
              <a:t>06/04/2021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62242C76-6DA1-4702-8E96-CCE34BC61AEC}" type="slidenum">
              <a:rPr lang="es-PE" smtClean="0"/>
              <a:t>‹Nº›</a:t>
            </a:fld>
            <a:endParaRPr lang="es-PE"/>
          </a:p>
        </p:txBody>
      </p:sp>
    </p:spTree>
    <p:extLst>
      <p:ext uri="{BB962C8B-B14F-4D97-AF65-F5344CB8AC3E}">
        <p14:creationId xmlns:p14="http://schemas.microsoft.com/office/powerpoint/2010/main" val="556623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fecha 4"/>
          <p:cNvSpPr>
            <a:spLocks noGrp="1"/>
          </p:cNvSpPr>
          <p:nvPr>
            <p:ph type="dt" sz="half" idx="10"/>
          </p:nvPr>
        </p:nvSpPr>
        <p:spPr/>
        <p:txBody>
          <a:bodyPr/>
          <a:lstStyle/>
          <a:p>
            <a:fld id="{7BD959F1-5803-4412-9D06-193D980C7F16}" type="datetimeFigureOut">
              <a:rPr lang="es-PE" smtClean="0"/>
              <a:t>06/04/2021</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62242C76-6DA1-4702-8E96-CCE34BC61AEC}" type="slidenum">
              <a:rPr lang="es-PE" smtClean="0"/>
              <a:t>‹Nº›</a:t>
            </a:fld>
            <a:endParaRPr lang="es-PE"/>
          </a:p>
        </p:txBody>
      </p:sp>
    </p:spTree>
    <p:extLst>
      <p:ext uri="{BB962C8B-B14F-4D97-AF65-F5344CB8AC3E}">
        <p14:creationId xmlns:p14="http://schemas.microsoft.com/office/powerpoint/2010/main" val="1052065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Marcador de fecha 6"/>
          <p:cNvSpPr>
            <a:spLocks noGrp="1"/>
          </p:cNvSpPr>
          <p:nvPr>
            <p:ph type="dt" sz="half" idx="10"/>
          </p:nvPr>
        </p:nvSpPr>
        <p:spPr/>
        <p:txBody>
          <a:bodyPr/>
          <a:lstStyle/>
          <a:p>
            <a:fld id="{7BD959F1-5803-4412-9D06-193D980C7F16}" type="datetimeFigureOut">
              <a:rPr lang="es-PE" smtClean="0"/>
              <a:t>06/04/2021</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62242C76-6DA1-4702-8E96-CCE34BC61AEC}" type="slidenum">
              <a:rPr lang="es-PE" smtClean="0"/>
              <a:t>‹Nº›</a:t>
            </a:fld>
            <a:endParaRPr lang="es-PE"/>
          </a:p>
        </p:txBody>
      </p:sp>
    </p:spTree>
    <p:extLst>
      <p:ext uri="{BB962C8B-B14F-4D97-AF65-F5344CB8AC3E}">
        <p14:creationId xmlns:p14="http://schemas.microsoft.com/office/powerpoint/2010/main" val="35564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fecha 2"/>
          <p:cNvSpPr>
            <a:spLocks noGrp="1"/>
          </p:cNvSpPr>
          <p:nvPr>
            <p:ph type="dt" sz="half" idx="10"/>
          </p:nvPr>
        </p:nvSpPr>
        <p:spPr/>
        <p:txBody>
          <a:bodyPr/>
          <a:lstStyle/>
          <a:p>
            <a:fld id="{7BD959F1-5803-4412-9D06-193D980C7F16}" type="datetimeFigureOut">
              <a:rPr lang="es-PE" smtClean="0"/>
              <a:t>06/04/2021</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62242C76-6DA1-4702-8E96-CCE34BC61AEC}" type="slidenum">
              <a:rPr lang="es-PE" smtClean="0"/>
              <a:t>‹Nº›</a:t>
            </a:fld>
            <a:endParaRPr lang="es-PE"/>
          </a:p>
        </p:txBody>
      </p:sp>
    </p:spTree>
    <p:extLst>
      <p:ext uri="{BB962C8B-B14F-4D97-AF65-F5344CB8AC3E}">
        <p14:creationId xmlns:p14="http://schemas.microsoft.com/office/powerpoint/2010/main" val="166843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BD959F1-5803-4412-9D06-193D980C7F16}" type="datetimeFigureOut">
              <a:rPr lang="es-PE" smtClean="0"/>
              <a:t>06/04/2021</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62242C76-6DA1-4702-8E96-CCE34BC61AEC}" type="slidenum">
              <a:rPr lang="es-PE" smtClean="0"/>
              <a:t>‹Nº›</a:t>
            </a:fld>
            <a:endParaRPr lang="es-PE"/>
          </a:p>
        </p:txBody>
      </p:sp>
    </p:spTree>
    <p:extLst>
      <p:ext uri="{BB962C8B-B14F-4D97-AF65-F5344CB8AC3E}">
        <p14:creationId xmlns:p14="http://schemas.microsoft.com/office/powerpoint/2010/main" val="213276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7BD959F1-5803-4412-9D06-193D980C7F16}" type="datetimeFigureOut">
              <a:rPr lang="es-PE" smtClean="0"/>
              <a:t>06/04/2021</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62242C76-6DA1-4702-8E96-CCE34BC61AEC}" type="slidenum">
              <a:rPr lang="es-PE" smtClean="0"/>
              <a:t>‹Nº›</a:t>
            </a:fld>
            <a:endParaRPr lang="es-PE"/>
          </a:p>
        </p:txBody>
      </p:sp>
    </p:spTree>
    <p:extLst>
      <p:ext uri="{BB962C8B-B14F-4D97-AF65-F5344CB8AC3E}">
        <p14:creationId xmlns:p14="http://schemas.microsoft.com/office/powerpoint/2010/main" val="3230797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7BD959F1-5803-4412-9D06-193D980C7F16}" type="datetimeFigureOut">
              <a:rPr lang="es-PE" smtClean="0"/>
              <a:t>06/04/2021</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62242C76-6DA1-4702-8E96-CCE34BC61AEC}" type="slidenum">
              <a:rPr lang="es-PE" smtClean="0"/>
              <a:t>‹Nº›</a:t>
            </a:fld>
            <a:endParaRPr lang="es-PE"/>
          </a:p>
        </p:txBody>
      </p:sp>
    </p:spTree>
    <p:extLst>
      <p:ext uri="{BB962C8B-B14F-4D97-AF65-F5344CB8AC3E}">
        <p14:creationId xmlns:p14="http://schemas.microsoft.com/office/powerpoint/2010/main" val="1116427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D959F1-5803-4412-9D06-193D980C7F16}" type="datetimeFigureOut">
              <a:rPr lang="es-PE" smtClean="0"/>
              <a:t>06/04/2021</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242C76-6DA1-4702-8E96-CCE34BC61AEC}" type="slidenum">
              <a:rPr lang="es-PE" smtClean="0"/>
              <a:t>‹Nº›</a:t>
            </a:fld>
            <a:endParaRPr lang="es-PE"/>
          </a:p>
        </p:txBody>
      </p:sp>
    </p:spTree>
    <p:extLst>
      <p:ext uri="{BB962C8B-B14F-4D97-AF65-F5344CB8AC3E}">
        <p14:creationId xmlns:p14="http://schemas.microsoft.com/office/powerpoint/2010/main" val="250502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3.png"/><Relationship Id="rId10" Type="http://schemas.openxmlformats.org/officeDocument/2006/relationships/image" Target="../media/image5.png"/><Relationship Id="rId4" Type="http://schemas.microsoft.com/office/2007/relationships/hdphoto" Target="../media/hdphoto1.wdp"/><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alonsantiagoj@yahoo.com" TargetMode="External"/><Relationship Id="rId7" Type="http://schemas.microsoft.com/office/2007/relationships/hdphoto" Target="../media/hdphoto9.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4.png"/><Relationship Id="rId9" Type="http://schemas.microsoft.com/office/2007/relationships/hdphoto" Target="../media/hdphoto4.wdp"/></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alonsantiagoj@yahoo.com" TargetMode="External"/><Relationship Id="rId7" Type="http://schemas.microsoft.com/office/2007/relationships/hdphoto" Target="../media/hdphoto8.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4.png"/><Relationship Id="rId9" Type="http://schemas.microsoft.com/office/2007/relationships/hdphoto" Target="../media/hdphoto4.wdp"/></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alonsantiagoj@yahoo.com" TargetMode="External"/><Relationship Id="rId7" Type="http://schemas.microsoft.com/office/2007/relationships/hdphoto" Target="../media/hdphoto7.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4.png"/><Relationship Id="rId9" Type="http://schemas.microsoft.com/office/2007/relationships/hdphoto" Target="../media/hdphoto4.wdp"/></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alonsantiagoj@yahoo.com" TargetMode="External"/><Relationship Id="rId7" Type="http://schemas.microsoft.com/office/2007/relationships/hdphoto" Target="../media/hdphoto5.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4.png"/><Relationship Id="rId9" Type="http://schemas.microsoft.com/office/2007/relationships/hdphoto" Target="../media/hdphoto4.wdp"/></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alonsantiagoj@yahoo.com" TargetMode="External"/><Relationship Id="rId7" Type="http://schemas.microsoft.com/office/2007/relationships/hdphoto" Target="../media/hdphoto6.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4.png"/><Relationship Id="rId9" Type="http://schemas.microsoft.com/office/2007/relationships/hdphoto" Target="../media/hdphoto4.wdp"/></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alonsantiagoj@yahoo.com" TargetMode="External"/><Relationship Id="rId7" Type="http://schemas.microsoft.com/office/2007/relationships/hdphoto" Target="../media/hdphoto9.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4.png"/><Relationship Id="rId9" Type="http://schemas.microsoft.com/office/2007/relationships/hdphoto" Target="../media/hdphoto4.wdp"/></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alonsantiagoj@yahoo.com" TargetMode="External"/><Relationship Id="rId7" Type="http://schemas.microsoft.com/office/2007/relationships/hdphoto" Target="../media/hdphoto7.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4.png"/><Relationship Id="rId9" Type="http://schemas.microsoft.com/office/2007/relationships/hdphoto" Target="../media/hdphoto4.wdp"/></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alonsantiagoj@yahoo.com" TargetMode="External"/><Relationship Id="rId7" Type="http://schemas.microsoft.com/office/2007/relationships/hdphoto" Target="../media/hdphoto8.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4.png"/><Relationship Id="rId9" Type="http://schemas.microsoft.com/office/2007/relationships/hdphoto" Target="../media/hdphoto4.wdp"/></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mailto:alonsantiagoj@yahoo.com" TargetMode="External"/><Relationship Id="rId7" Type="http://schemas.microsoft.com/office/2007/relationships/hdphoto" Target="../media/hdphoto4.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4.png"/><Relationship Id="rId9" Type="http://schemas.microsoft.com/office/2007/relationships/hdphoto" Target="../media/hdphoto9.wdp"/></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mailto:alonsantiagoj@yahoo.com" TargetMode="External"/><Relationship Id="rId7" Type="http://schemas.microsoft.com/office/2007/relationships/hdphoto" Target="../media/hdphoto4.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4.png"/><Relationship Id="rId9" Type="http://schemas.microsoft.com/office/2007/relationships/hdphoto" Target="../media/hdphoto8.wdp"/></Relationships>
</file>

<file path=ppt/slides/_rels/slide2.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4.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alonsantiagoj@yahoo.com" TargetMode="External"/><Relationship Id="rId7" Type="http://schemas.microsoft.com/office/2007/relationships/hdphoto" Target="../media/hdphoto4.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4.png"/><Relationship Id="rId9" Type="http://schemas.microsoft.com/office/2007/relationships/hdphoto" Target="../media/hdphoto5.wdp"/></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alonsantiagoj@yahoo.com" TargetMode="External"/><Relationship Id="rId7" Type="http://schemas.microsoft.com/office/2007/relationships/hdphoto" Target="../media/hdphoto4.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4.png"/><Relationship Id="rId9" Type="http://schemas.microsoft.com/office/2007/relationships/hdphoto" Target="../media/hdphoto7.wdp"/></Relationships>
</file>

<file path=ppt/slides/_rels/slide22.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10.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alonsantiagoj@yahoo.com" TargetMode="External"/><Relationship Id="rId7" Type="http://schemas.microsoft.com/office/2007/relationships/hdphoto" Target="../media/hdphoto5.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4.png"/><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alonsantiagoj@yahoo.com" TargetMode="External"/><Relationship Id="rId7" Type="http://schemas.microsoft.com/office/2007/relationships/hdphoto" Target="../media/hdphoto6.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4.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alonsantiagoj@yahoo.com" TargetMode="External"/><Relationship Id="rId7" Type="http://schemas.microsoft.com/office/2007/relationships/hdphoto" Target="../media/hdphoto5.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4.png"/><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alonsantiagoj@yahoo.com" TargetMode="External"/><Relationship Id="rId7" Type="http://schemas.microsoft.com/office/2007/relationships/hdphoto" Target="../media/hdphoto7.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4.png"/><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alonsantiagoj@yahoo.com" TargetMode="External"/><Relationship Id="rId7" Type="http://schemas.microsoft.com/office/2007/relationships/hdphoto" Target="../media/hdphoto8.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4.png"/><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alonsantiagoj@yahoo.com" TargetMode="External"/><Relationship Id="rId7" Type="http://schemas.microsoft.com/office/2007/relationships/hdphoto" Target="../media/hdphoto5.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4.pn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alonsantiagoj@yahoo.com" TargetMode="External"/><Relationship Id="rId7" Type="http://schemas.microsoft.com/office/2007/relationships/hdphoto" Target="../media/hdphoto6.wdp"/><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4.png"/><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a:blip r:embed="rId3">
            <a:extLst>
              <a:ext uri="{BEBA8EAE-BF5A-486C-A8C5-ECC9F3942E4B}">
                <a14:imgProps xmlns:a14="http://schemas.microsoft.com/office/drawing/2010/main">
                  <a14:imgLayer r:embed="rId4">
                    <a14:imgEffect>
                      <a14:backgroundRemoval t="7120" b="89904" l="10000" r="90000">
                        <a14:foregroundMark x1="70326" y1="76302" x2="70326" y2="76302"/>
                        <a14:foregroundMark x1="67283" y1="78002" x2="75000" y2="74283"/>
                        <a14:foregroundMark x1="67935" y1="71945" x2="78696" y2="73220"/>
                        <a14:foregroundMark x1="67065" y1="23167" x2="78913" y2="32412"/>
                        <a14:foregroundMark x1="75652" y1="23592" x2="83043" y2="31137"/>
                        <a14:foregroundMark x1="81739" y1="23379" x2="88587" y2="32625"/>
                      </a14:backgroundRemoval>
                    </a14:imgEffect>
                  </a14:imgLayer>
                </a14:imgProps>
              </a:ext>
              <a:ext uri="{28A0092B-C50C-407E-A947-70E740481C1C}">
                <a14:useLocalDpi xmlns:a14="http://schemas.microsoft.com/office/drawing/2010/main" val="0"/>
              </a:ext>
            </a:extLst>
          </a:blip>
          <a:stretch>
            <a:fillRect/>
          </a:stretch>
        </p:blipFill>
        <p:spPr>
          <a:xfrm>
            <a:off x="1893521" y="914400"/>
            <a:ext cx="4587510" cy="4803820"/>
          </a:xfrm>
          <a:prstGeom prst="rect">
            <a:avLst/>
          </a:prstGeom>
        </p:spPr>
      </p:pic>
      <p:pic>
        <p:nvPicPr>
          <p:cNvPr id="7" name="Imagen 6"/>
          <p:cNvPicPr>
            <a:picLocks noChangeAspect="1"/>
          </p:cNvPicPr>
          <p:nvPr/>
        </p:nvPicPr>
        <p:blipFill>
          <a:blip r:embed="rId5">
            <a:extLst>
              <a:ext uri="{BEBA8EAE-BF5A-486C-A8C5-ECC9F3942E4B}">
                <a14:imgProps xmlns:a14="http://schemas.microsoft.com/office/drawing/2010/main">
                  <a14:imgLayer r:embed="rId6">
                    <a14:imgEffect>
                      <a14:backgroundRemoval t="0" b="98953" l="976" r="98537"/>
                    </a14:imgEffect>
                  </a14:imgLayer>
                </a14:imgProps>
              </a:ext>
              <a:ext uri="{28A0092B-C50C-407E-A947-70E740481C1C}">
                <a14:useLocalDpi xmlns:a14="http://schemas.microsoft.com/office/drawing/2010/main" val="0"/>
              </a:ext>
            </a:extLst>
          </a:blip>
          <a:stretch>
            <a:fillRect/>
          </a:stretch>
        </p:blipFill>
        <p:spPr>
          <a:xfrm>
            <a:off x="3238219" y="2102477"/>
            <a:ext cx="2347633" cy="2343954"/>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ángulo 7">
            <a:extLst>
              <a:ext uri="{FF2B5EF4-FFF2-40B4-BE49-F238E27FC236}">
                <a16:creationId xmlns:a16="http://schemas.microsoft.com/office/drawing/2014/main" id="{0901B287-2956-4D1D-AA2F-757C2D443C46}"/>
              </a:ext>
            </a:extLst>
          </p:cNvPr>
          <p:cNvSpPr/>
          <p:nvPr/>
        </p:nvSpPr>
        <p:spPr>
          <a:xfrm>
            <a:off x="5828828" y="4317643"/>
            <a:ext cx="5710641" cy="1600438"/>
          </a:xfrm>
          <a:prstGeom prst="rect">
            <a:avLst/>
          </a:prstGeom>
        </p:spPr>
        <p:txBody>
          <a:bodyPr wrap="square">
            <a:spAutoFit/>
          </a:bodyPr>
          <a:lstStyle/>
          <a:p>
            <a:pPr algn="just"/>
            <a:r>
              <a:rPr lang="es-ES" sz="1400" dirty="0">
                <a:solidFill>
                  <a:srgbClr val="1E1E1E"/>
                </a:solidFill>
                <a:latin typeface="Bookman Old Style" panose="02050604050505020204" pitchFamily="18" charset="0"/>
              </a:rPr>
              <a:t>Abogado por la Universidad San Martín de Porres (USMP), con Maestría en Ciencias Penales en la Universidad Nacional Mayor de San Marcos (UNMSM). Realizó estudios de postgrado en la Universidad Castilla La Mancha (UCLM), España. Es profesor de Derecho Procesal Penal en la UNMSM, profesor de la Academia de la Magistratura, Fiscal Superior Penal.</a:t>
            </a:r>
            <a:endParaRPr lang="es-PE" sz="1400" dirty="0">
              <a:solidFill>
                <a:srgbClr val="1E1E1E"/>
              </a:solidFill>
              <a:latin typeface="Bookman Old Style" panose="02050604050505020204" pitchFamily="18" charset="0"/>
            </a:endParaRPr>
          </a:p>
          <a:p>
            <a:pPr algn="just"/>
            <a:r>
              <a:rPr lang="es-ES" sz="1400" dirty="0">
                <a:solidFill>
                  <a:srgbClr val="1E1E1E"/>
                </a:solidFill>
                <a:latin typeface="Bookman Old Style" panose="02050604050505020204" pitchFamily="18" charset="0"/>
              </a:rPr>
              <a:t>  </a:t>
            </a:r>
            <a:endParaRPr lang="es-MX" sz="1400" dirty="0">
              <a:solidFill>
                <a:srgbClr val="1E1E1E"/>
              </a:solidFill>
              <a:latin typeface="Bookman Old Style" panose="02050604050505020204" pitchFamily="18" charset="0"/>
            </a:endParaRPr>
          </a:p>
        </p:txBody>
      </p:sp>
      <p:sp>
        <p:nvSpPr>
          <p:cNvPr id="9" name="Rectángulo 8">
            <a:extLst>
              <a:ext uri="{FF2B5EF4-FFF2-40B4-BE49-F238E27FC236}">
                <a16:creationId xmlns:a16="http://schemas.microsoft.com/office/drawing/2014/main" id="{D933903B-8E0F-4297-BDCD-778DB06BD7C4}"/>
              </a:ext>
            </a:extLst>
          </p:cNvPr>
          <p:cNvSpPr/>
          <p:nvPr/>
        </p:nvSpPr>
        <p:spPr>
          <a:xfrm>
            <a:off x="5680719" y="3319530"/>
            <a:ext cx="6006858" cy="4827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a:solidFill>
                  <a:srgbClr val="002060"/>
                </a:solidFill>
                <a:effectLst>
                  <a:outerShdw blurRad="38100" dist="38100" dir="2700000" algn="tl">
                    <a:srgbClr val="000000">
                      <a:alpha val="43137"/>
                    </a:srgbClr>
                  </a:outerShdw>
                </a:effectLst>
                <a:latin typeface="Palatino Linotype" panose="02040502050505030304" pitchFamily="18" charset="0"/>
              </a:rPr>
              <a:t> 𝐃𝐑. 𝐀𝐋𝐎𝐍𝐒𝐎 </a:t>
            </a:r>
            <a:r>
              <a:rPr lang="es-ES" sz="2400" b="1" dirty="0" smtClean="0">
                <a:solidFill>
                  <a:srgbClr val="002060"/>
                </a:solidFill>
                <a:effectLst>
                  <a:outerShdw blurRad="38100" dist="38100" dir="2700000" algn="tl">
                    <a:srgbClr val="000000">
                      <a:alpha val="43137"/>
                    </a:srgbClr>
                  </a:outerShdw>
                </a:effectLst>
                <a:latin typeface="Palatino Linotype" panose="02040502050505030304" pitchFamily="18" charset="0"/>
              </a:rPr>
              <a:t>𝐏𝐄</a:t>
            </a:r>
            <a:r>
              <a:rPr lang="es-ES" sz="2000" b="1" dirty="0" smtClean="0">
                <a:solidFill>
                  <a:srgbClr val="002060"/>
                </a:solidFill>
                <a:effectLst>
                  <a:outerShdw blurRad="38100" dist="38100" dir="2700000" algn="tl">
                    <a:srgbClr val="000000">
                      <a:alpha val="43137"/>
                    </a:srgbClr>
                  </a:outerShdw>
                </a:effectLst>
                <a:latin typeface="Palatino Linotype" panose="02040502050505030304" pitchFamily="18" charset="0"/>
              </a:rPr>
              <a:t>Ñ</a:t>
            </a:r>
            <a:r>
              <a:rPr lang="es-ES" sz="2400" b="1" dirty="0" smtClean="0">
                <a:solidFill>
                  <a:srgbClr val="002060"/>
                </a:solidFill>
                <a:effectLst>
                  <a:outerShdw blurRad="38100" dist="38100" dir="2700000" algn="tl">
                    <a:srgbClr val="000000">
                      <a:alpha val="43137"/>
                    </a:srgbClr>
                  </a:outerShdw>
                </a:effectLst>
                <a:latin typeface="Palatino Linotype" panose="02040502050505030304" pitchFamily="18" charset="0"/>
              </a:rPr>
              <a:t>𝐀 </a:t>
            </a:r>
            <a:r>
              <a:rPr lang="es-ES" sz="2400" b="1" dirty="0">
                <a:solidFill>
                  <a:srgbClr val="002060"/>
                </a:solidFill>
                <a:effectLst>
                  <a:outerShdw blurRad="38100" dist="38100" dir="2700000" algn="tl">
                    <a:srgbClr val="000000">
                      <a:alpha val="43137"/>
                    </a:srgbClr>
                  </a:outerShdw>
                </a:effectLst>
                <a:latin typeface="Palatino Linotype" panose="02040502050505030304" pitchFamily="18" charset="0"/>
              </a:rPr>
              <a:t>𝐂𝐀𝐁𝐑𝐄𝐑𝐀 𝐅𝐑𝐄𝐘𝐑𝐄</a:t>
            </a:r>
            <a:endParaRPr lang="es-PE" sz="2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n-US" sz="2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p:txBody>
      </p:sp>
      <p:sp>
        <p:nvSpPr>
          <p:cNvPr id="10" name="CuadroTexto 9">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7"/>
              </a:rPr>
              <a:t>alonsantiagoj@yahoo.com</a:t>
            </a:r>
            <a:endParaRPr lang="es-PE" dirty="0"/>
          </a:p>
        </p:txBody>
      </p:sp>
      <p:sp>
        <p:nvSpPr>
          <p:cNvPr id="11" name="CuadroTexto 10">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2" name="Imagen 11" descr="C:\Users\usuario\Pictures\icono-del-vector-correo-email-ejemplo-sobre-símbolo-de-dirección-para-la-web-los-contactos-o-carta-comercial-comunicación-135062044.jpg"/>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pic>
        <p:nvPicPr>
          <p:cNvPr id="13" name="Imagen 12"/>
          <p:cNvPicPr>
            <a:picLocks noChangeAspect="1"/>
          </p:cNvPicPr>
          <p:nvPr/>
        </p:nvPicPr>
        <p:blipFill>
          <a:blip r:embed="rId10">
            <a:extLst>
              <a:ext uri="{BEBA8EAE-BF5A-486C-A8C5-ECC9F3942E4B}">
                <a14:imgProps xmlns:a14="http://schemas.microsoft.com/office/drawing/2010/main">
                  <a14:imgLayer r:embed="rId11">
                    <a14:imgEffect>
                      <a14:backgroundRemoval t="0" b="99000" l="10000" r="90000">
                        <a14:foregroundMark x1="19630" y1="74500" x2="75926" y2="75500"/>
                        <a14:foregroundMark x1="19630" y1="89000" x2="80370" y2="92000"/>
                        <a14:foregroundMark x1="22593" y1="73500" x2="76667" y2="70500"/>
                        <a14:foregroundMark x1="79630" y1="75500" x2="81111" y2="93000"/>
                        <a14:foregroundMark x1="21852" y1="76500" x2="19630" y2="99000"/>
                        <a14:foregroundMark x1="77407" y1="74500" x2="86296" y2="98000"/>
                        <a14:foregroundMark x1="17407" y1="70500" x2="18148" y2="90000"/>
                        <a14:foregroundMark x1="18889" y1="73500" x2="52593" y2="76500"/>
                        <a14:foregroundMark x1="14444" y1="93000" x2="48148" y2="95000"/>
                        <a14:foregroundMark x1="58889" y1="74500" x2="77407" y2="90000"/>
                        <a14:foregroundMark x1="61111" y1="81500" x2="62593" y2="82000"/>
                        <a14:foregroundMark x1="18889" y1="74500" x2="12963" y2="99000"/>
                        <a14:foregroundMark x1="79630" y1="72500" x2="87407" y2="91000"/>
                      </a14:backgroundRemoval>
                    </a14:imgEffect>
                  </a14:imgLayer>
                </a14:imgProps>
              </a:ext>
              <a:ext uri="{28A0092B-C50C-407E-A947-70E740481C1C}">
                <a14:useLocalDpi xmlns:a14="http://schemas.microsoft.com/office/drawing/2010/main" val="0"/>
              </a:ext>
            </a:extLst>
          </a:blip>
          <a:stretch>
            <a:fillRect/>
          </a:stretch>
        </p:blipFill>
        <p:spPr>
          <a:xfrm>
            <a:off x="10125099" y="-17374"/>
            <a:ext cx="1762101" cy="1305259"/>
          </a:xfrm>
          <a:prstGeom prst="rect">
            <a:avLst/>
          </a:prstGeom>
        </p:spPr>
      </p:pic>
    </p:spTree>
    <p:extLst>
      <p:ext uri="{BB962C8B-B14F-4D97-AF65-F5344CB8AC3E}">
        <p14:creationId xmlns:p14="http://schemas.microsoft.com/office/powerpoint/2010/main" val="1075478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6" name="CuadroTexto 5">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7" name="Imagen 6"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8" name="Rectángulo 7"/>
          <p:cNvSpPr/>
          <p:nvPr/>
        </p:nvSpPr>
        <p:spPr>
          <a:xfrm>
            <a:off x="4451797" y="2264922"/>
            <a:ext cx="6804338" cy="2031325"/>
          </a:xfrm>
          <a:prstGeom prst="rect">
            <a:avLst/>
          </a:prstGeom>
        </p:spPr>
        <p:txBody>
          <a:bodyPr wrap="square">
            <a:spAutoFit/>
          </a:bodyPr>
          <a:lstStyle/>
          <a:p>
            <a:pPr algn="just"/>
            <a:r>
              <a:rPr lang="es-PE" dirty="0">
                <a:solidFill>
                  <a:srgbClr val="1E1E1E"/>
                </a:solidFill>
                <a:latin typeface="Bookman Old Style" panose="02050604050505020204" pitchFamily="18" charset="0"/>
              </a:rPr>
              <a:t>Los tratados y convenios internacionales sobre materia de delincuencia organizada transnacional y corrupción </a:t>
            </a:r>
            <a:r>
              <a:rPr lang="es-PE" dirty="0" smtClean="0">
                <a:solidFill>
                  <a:srgbClr val="1E1E1E"/>
                </a:solidFill>
                <a:latin typeface="Bookman Old Style" panose="02050604050505020204" pitchFamily="18" charset="0"/>
              </a:rPr>
              <a:t>funcional, </a:t>
            </a:r>
            <a:r>
              <a:rPr lang="es-PE" dirty="0">
                <a:solidFill>
                  <a:srgbClr val="1E1E1E"/>
                </a:solidFill>
                <a:latin typeface="Bookman Old Style" panose="02050604050505020204" pitchFamily="18" charset="0"/>
              </a:rPr>
              <a:t>muestra un trazado de política criminal muy importante para los Estados parte, en cuanto al acogimiento en el derecho positivo nacional, cómo la penalización de la corrupción privada ("soborno") </a:t>
            </a:r>
            <a:endParaRPr lang="es-PE" dirty="0" smtClean="0">
              <a:solidFill>
                <a:srgbClr val="1E1E1E"/>
              </a:solidFill>
              <a:latin typeface="Bookman Old Style" panose="02050604050505020204" pitchFamily="18" charset="0"/>
            </a:endParaRPr>
          </a:p>
          <a:p>
            <a:pPr algn="just"/>
            <a:endParaRPr lang="es-PE" dirty="0">
              <a:solidFill>
                <a:srgbClr val="1E1E1E"/>
              </a:solidFill>
              <a:latin typeface="Bookman Old Style" panose="02050604050505020204" pitchFamily="18" charset="0"/>
            </a:endParaRPr>
          </a:p>
        </p:txBody>
      </p:sp>
      <p:pic>
        <p:nvPicPr>
          <p:cNvPr id="9" name="Imagen 8">
            <a:extLst>
              <a:ext uri="{FF2B5EF4-FFF2-40B4-BE49-F238E27FC236}">
                <a16:creationId xmlns:a16="http://schemas.microsoft.com/office/drawing/2014/main" id="{B8DD382D-47C7-47C3-9042-D10AC0CB07C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494" b="89961" l="9794" r="89691">
                        <a14:foregroundMark x1="26804" y1="42857" x2="26804" y2="42857"/>
                        <a14:foregroundMark x1="36598" y1="15830" x2="36598" y2="15830"/>
                        <a14:foregroundMark x1="41753" y1="11583" x2="41753" y2="11583"/>
                        <a14:foregroundMark x1="44845" y1="10425" x2="44845" y2="10425"/>
                        <a14:foregroundMark x1="45361" y1="9653" x2="45361" y2="9653"/>
                        <a14:foregroundMark x1="38144" y1="8494" x2="38144" y2="8494"/>
                        <a14:foregroundMark x1="33505" y1="86486" x2="33505" y2="86486"/>
                        <a14:foregroundMark x1="74742" y1="47104" x2="74742" y2="47104"/>
                      </a14:backgroundRemoval>
                    </a14:imgEffect>
                  </a14:imgLayer>
                </a14:imgProps>
              </a:ext>
              <a:ext uri="{28A0092B-C50C-407E-A947-70E740481C1C}">
                <a14:useLocalDpi xmlns:a14="http://schemas.microsoft.com/office/drawing/2010/main" val="0"/>
              </a:ext>
            </a:extLst>
          </a:blip>
          <a:stretch>
            <a:fillRect/>
          </a:stretch>
        </p:blipFill>
        <p:spPr>
          <a:xfrm>
            <a:off x="1383749" y="1804014"/>
            <a:ext cx="2477841" cy="2953139"/>
          </a:xfrm>
          <a:prstGeom prst="rect">
            <a:avLst/>
          </a:prstGeom>
        </p:spPr>
      </p:pic>
      <p:pic>
        <p:nvPicPr>
          <p:cNvPr id="10" name="Imagen 9"/>
          <p:cNvPicPr>
            <a:picLocks noChangeAspect="1"/>
          </p:cNvPicPr>
          <p:nvPr/>
        </p:nvPicPr>
        <p:blipFill>
          <a:blip r:embed="rId8">
            <a:extLst>
              <a:ext uri="{BEBA8EAE-BF5A-486C-A8C5-ECC9F3942E4B}">
                <a14:imgProps xmlns:a14="http://schemas.microsoft.com/office/drawing/2010/main">
                  <a14:imgLayer r:embed="rId9">
                    <a14:imgEffect>
                      <a14:backgroundRemoval t="0" b="99000" l="10000" r="90000">
                        <a14:foregroundMark x1="19630" y1="74500" x2="75926" y2="75500"/>
                        <a14:foregroundMark x1="19630" y1="89000" x2="80370" y2="92000"/>
                        <a14:foregroundMark x1="22593" y1="73500" x2="76667" y2="70500"/>
                        <a14:foregroundMark x1="79630" y1="75500" x2="81111" y2="93000"/>
                        <a14:foregroundMark x1="21852" y1="76500" x2="19630" y2="99000"/>
                        <a14:foregroundMark x1="77407" y1="74500" x2="86296" y2="98000"/>
                        <a14:foregroundMark x1="17407" y1="70500" x2="18148" y2="90000"/>
                        <a14:foregroundMark x1="18889" y1="73500" x2="52593" y2="76500"/>
                        <a14:foregroundMark x1="14444" y1="93000" x2="48148" y2="95000"/>
                        <a14:foregroundMark x1="58889" y1="74500" x2="77407" y2="90000"/>
                        <a14:foregroundMark x1="61111" y1="81500" x2="62593" y2="82000"/>
                        <a14:foregroundMark x1="18889" y1="74500" x2="12963" y2="99000"/>
                        <a14:foregroundMark x1="79630" y1="72500" x2="87407" y2="91000"/>
                      </a14:backgroundRemoval>
                    </a14:imgEffect>
                  </a14:imgLayer>
                </a14:imgProps>
              </a:ext>
              <a:ext uri="{28A0092B-C50C-407E-A947-70E740481C1C}">
                <a14:useLocalDpi xmlns:a14="http://schemas.microsoft.com/office/drawing/2010/main" val="0"/>
              </a:ext>
            </a:extLst>
          </a:blip>
          <a:stretch>
            <a:fillRect/>
          </a:stretch>
        </p:blipFill>
        <p:spPr>
          <a:xfrm>
            <a:off x="10125099" y="-17374"/>
            <a:ext cx="1762101" cy="1305259"/>
          </a:xfrm>
          <a:prstGeom prst="rect">
            <a:avLst/>
          </a:prstGeom>
        </p:spPr>
      </p:pic>
    </p:spTree>
    <p:extLst>
      <p:ext uri="{BB962C8B-B14F-4D97-AF65-F5344CB8AC3E}">
        <p14:creationId xmlns:p14="http://schemas.microsoft.com/office/powerpoint/2010/main" val="4085542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6" name="CuadroTexto 5">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7" name="Imagen 6"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8" name="Rectángulo 7"/>
          <p:cNvSpPr/>
          <p:nvPr/>
        </p:nvSpPr>
        <p:spPr>
          <a:xfrm>
            <a:off x="1129047" y="1894808"/>
            <a:ext cx="6096000" cy="2862322"/>
          </a:xfrm>
          <a:prstGeom prst="rect">
            <a:avLst/>
          </a:prstGeom>
        </p:spPr>
        <p:txBody>
          <a:bodyPr>
            <a:spAutoFit/>
          </a:bodyPr>
          <a:lstStyle/>
          <a:p>
            <a:pPr algn="just"/>
            <a:r>
              <a:rPr lang="es-PE" dirty="0" smtClean="0">
                <a:solidFill>
                  <a:srgbClr val="1E1E1E"/>
                </a:solidFill>
                <a:latin typeface="Bookman Old Style" panose="02050604050505020204" pitchFamily="18" charset="0"/>
              </a:rPr>
              <a:t>Así como dar cabida a los procesos de decomiso sin condena, que adquiere la denominación de "extinción de dominio", que visibiliza la persecución de bienes, que tienen una procedencia ilícita, naturaleza real, demandando una investigación que puede involucrar a personas no necesariamente involucradas en la comisión de un delito. Cuya consecución final es la pérdida de titularidad de dominio en contra del demandado a favor del Estado.</a:t>
            </a:r>
            <a:endParaRPr lang="es-PE" dirty="0">
              <a:solidFill>
                <a:srgbClr val="1E1E1E"/>
              </a:solidFill>
              <a:latin typeface="Bookman Old Style" panose="02050604050505020204" pitchFamily="18" charset="0"/>
            </a:endParaRPr>
          </a:p>
        </p:txBody>
      </p:sp>
      <p:pic>
        <p:nvPicPr>
          <p:cNvPr id="9" name="Imagen 8">
            <a:extLst>
              <a:ext uri="{FF2B5EF4-FFF2-40B4-BE49-F238E27FC236}">
                <a16:creationId xmlns:a16="http://schemas.microsoft.com/office/drawing/2014/main" id="{5E33E666-DD69-42C8-881D-1600668FE3F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333" b="89778" l="3556" r="96000">
                        <a14:foregroundMark x1="91556" y1="79556" x2="91556" y2="79556"/>
                        <a14:foregroundMark x1="92000" y1="85333" x2="92000" y2="85333"/>
                        <a14:foregroundMark x1="96444" y1="80889" x2="96444" y2="80889"/>
                        <a14:foregroundMark x1="96444" y1="79556" x2="96444" y2="79556"/>
                        <a14:foregroundMark x1="81333" y1="44444" x2="81333" y2="44444"/>
                        <a14:foregroundMark x1="20000" y1="32000" x2="20000" y2="32000"/>
                        <a14:foregroundMark x1="16000" y1="24444" x2="16000" y2="24444"/>
                        <a14:foregroundMark x1="7556" y1="22667" x2="7556" y2="22667"/>
                        <a14:foregroundMark x1="3556" y1="26222" x2="3556" y2="26222"/>
                        <a14:foregroundMark x1="21333" y1="40444" x2="21333" y2="40444"/>
                        <a14:foregroundMark x1="22222" y1="38667" x2="22222" y2="38667"/>
                        <a14:foregroundMark x1="23556" y1="38667" x2="23556" y2="38667"/>
                        <a14:foregroundMark x1="21333" y1="40889" x2="21333" y2="40889"/>
                        <a14:foregroundMark x1="46222" y1="10222" x2="46222" y2="10222"/>
                        <a14:foregroundMark x1="38222" y1="9333" x2="38222" y2="9333"/>
                        <a14:foregroundMark x1="38222" y1="8889" x2="38222" y2="8889"/>
                        <a14:foregroundMark x1="39556" y1="7556" x2="39556" y2="7556"/>
                        <a14:foregroundMark x1="39111" y1="7111" x2="39111" y2="7111"/>
                        <a14:foregroundMark x1="42222" y1="6667" x2="42222" y2="6667"/>
                        <a14:foregroundMark x1="44444" y1="6667" x2="44444" y2="6667"/>
                        <a14:foregroundMark x1="46222" y1="6222" x2="46222" y2="6222"/>
                        <a14:foregroundMark x1="45333" y1="5778" x2="45333" y2="5778"/>
                        <a14:foregroundMark x1="41778" y1="5333" x2="41778" y2="5333"/>
                        <a14:foregroundMark x1="40889" y1="5333" x2="40889" y2="5333"/>
                        <a14:foregroundMark x1="40444" y1="4889" x2="40444" y2="4889"/>
                        <a14:foregroundMark x1="37778" y1="5778" x2="37778" y2="5778"/>
                        <a14:foregroundMark x1="36889" y1="5778" x2="36000" y2="5778"/>
                        <a14:foregroundMark x1="35111" y1="5778" x2="35111" y2="5778"/>
                        <a14:foregroundMark x1="34222" y1="7556" x2="34222" y2="7556"/>
                        <a14:foregroundMark x1="33333" y1="8444" x2="33333" y2="8444"/>
                        <a14:foregroundMark x1="30667" y1="9778" x2="30667" y2="9778"/>
                        <a14:foregroundMark x1="29333" y1="9778" x2="29333" y2="9778"/>
                        <a14:foregroundMark x1="29333" y1="8444" x2="29333" y2="8444"/>
                        <a14:foregroundMark x1="29778" y1="7111" x2="29778" y2="7111"/>
                        <a14:backgroundMark x1="31111" y1="41778" x2="31111" y2="41778"/>
                        <a14:backgroundMark x1="22667" y1="40444" x2="22667" y2="40444"/>
                        <a14:backgroundMark x1="23556" y1="36000" x2="23556" y2="36000"/>
                        <a14:backgroundMark x1="22222" y1="38222" x2="22222" y2="38222"/>
                        <a14:backgroundMark x1="32000" y1="7111" x2="32000" y2="7111"/>
                        <a14:backgroundMark x1="29333" y1="9778" x2="29333" y2="9778"/>
                        <a14:backgroundMark x1="29778" y1="8444" x2="29778" y2="8444"/>
                        <a14:backgroundMark x1="31556" y1="8444" x2="31556" y2="8444"/>
                        <a14:backgroundMark x1="36444" y1="6222" x2="36444" y2="6222"/>
                      </a14:backgroundRemoval>
                    </a14:imgEffect>
                  </a14:imgLayer>
                </a14:imgProps>
              </a:ext>
              <a:ext uri="{28A0092B-C50C-407E-A947-70E740481C1C}">
                <a14:useLocalDpi xmlns:a14="http://schemas.microsoft.com/office/drawing/2010/main" val="0"/>
              </a:ext>
            </a:extLst>
          </a:blip>
          <a:stretch>
            <a:fillRect/>
          </a:stretch>
        </p:blipFill>
        <p:spPr>
          <a:xfrm>
            <a:off x="8147152" y="1707930"/>
            <a:ext cx="2581578" cy="2857500"/>
          </a:xfrm>
          <a:prstGeom prst="rect">
            <a:avLst/>
          </a:prstGeom>
        </p:spPr>
      </p:pic>
      <p:pic>
        <p:nvPicPr>
          <p:cNvPr id="10" name="Imagen 9"/>
          <p:cNvPicPr>
            <a:picLocks noChangeAspect="1"/>
          </p:cNvPicPr>
          <p:nvPr/>
        </p:nvPicPr>
        <p:blipFill>
          <a:blip r:embed="rId8">
            <a:extLst>
              <a:ext uri="{BEBA8EAE-BF5A-486C-A8C5-ECC9F3942E4B}">
                <a14:imgProps xmlns:a14="http://schemas.microsoft.com/office/drawing/2010/main">
                  <a14:imgLayer r:embed="rId9">
                    <a14:imgEffect>
                      <a14:backgroundRemoval t="0" b="99000" l="10000" r="90000">
                        <a14:foregroundMark x1="19630" y1="74500" x2="75926" y2="75500"/>
                        <a14:foregroundMark x1="19630" y1="89000" x2="80370" y2="92000"/>
                        <a14:foregroundMark x1="22593" y1="73500" x2="76667" y2="70500"/>
                        <a14:foregroundMark x1="79630" y1="75500" x2="81111" y2="93000"/>
                        <a14:foregroundMark x1="21852" y1="76500" x2="19630" y2="99000"/>
                        <a14:foregroundMark x1="77407" y1="74500" x2="86296" y2="98000"/>
                        <a14:foregroundMark x1="17407" y1="70500" x2="18148" y2="90000"/>
                        <a14:foregroundMark x1="18889" y1="73500" x2="52593" y2="76500"/>
                        <a14:foregroundMark x1="14444" y1="93000" x2="48148" y2="95000"/>
                        <a14:foregroundMark x1="58889" y1="74500" x2="77407" y2="90000"/>
                        <a14:foregroundMark x1="61111" y1="81500" x2="62593" y2="82000"/>
                        <a14:foregroundMark x1="18889" y1="74500" x2="12963" y2="99000"/>
                        <a14:foregroundMark x1="79630" y1="72500" x2="87407" y2="91000"/>
                      </a14:backgroundRemoval>
                    </a14:imgEffect>
                  </a14:imgLayer>
                </a14:imgProps>
              </a:ext>
              <a:ext uri="{28A0092B-C50C-407E-A947-70E740481C1C}">
                <a14:useLocalDpi xmlns:a14="http://schemas.microsoft.com/office/drawing/2010/main" val="0"/>
              </a:ext>
            </a:extLst>
          </a:blip>
          <a:stretch>
            <a:fillRect/>
          </a:stretch>
        </p:blipFill>
        <p:spPr>
          <a:xfrm>
            <a:off x="10125099" y="-17374"/>
            <a:ext cx="1762101" cy="1305259"/>
          </a:xfrm>
          <a:prstGeom prst="rect">
            <a:avLst/>
          </a:prstGeom>
        </p:spPr>
      </p:pic>
    </p:spTree>
    <p:extLst>
      <p:ext uri="{BB962C8B-B14F-4D97-AF65-F5344CB8AC3E}">
        <p14:creationId xmlns:p14="http://schemas.microsoft.com/office/powerpoint/2010/main" val="912835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6" name="CuadroTexto 5">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7" name="Imagen 6"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8" name="Rectángulo 7"/>
          <p:cNvSpPr/>
          <p:nvPr/>
        </p:nvSpPr>
        <p:spPr>
          <a:xfrm>
            <a:off x="5044225" y="2160674"/>
            <a:ext cx="6096000" cy="2031325"/>
          </a:xfrm>
          <a:prstGeom prst="rect">
            <a:avLst/>
          </a:prstGeom>
        </p:spPr>
        <p:txBody>
          <a:bodyPr>
            <a:spAutoFit/>
          </a:bodyPr>
          <a:lstStyle/>
          <a:p>
            <a:pPr algn="just"/>
            <a:r>
              <a:rPr lang="es-PE" dirty="0">
                <a:solidFill>
                  <a:srgbClr val="1E1E1E"/>
                </a:solidFill>
                <a:latin typeface="Bookman Old Style" panose="02050604050505020204" pitchFamily="18" charset="0"/>
              </a:rPr>
              <a:t>Privar a los criminales de los beneficios económicos obtenidos y/o generados como consecuencia de una actividad delictiva no solo implica la sanción punitiva de la conducta, sino que aparejado ello surge la necesidad de despojar al agente de todos los beneficios económicos conseguidos. </a:t>
            </a:r>
            <a:endParaRPr lang="es-PE" dirty="0" smtClean="0">
              <a:solidFill>
                <a:srgbClr val="1E1E1E"/>
              </a:solidFill>
              <a:latin typeface="Bookman Old Style" panose="02050604050505020204" pitchFamily="18" charset="0"/>
            </a:endParaRPr>
          </a:p>
          <a:p>
            <a:pPr algn="just"/>
            <a:endParaRPr lang="es-PE" dirty="0">
              <a:solidFill>
                <a:srgbClr val="1E1E1E"/>
              </a:solidFill>
              <a:latin typeface="Bookman Old Style" panose="02050604050505020204" pitchFamily="18" charset="0"/>
            </a:endParaRPr>
          </a:p>
        </p:txBody>
      </p:sp>
      <p:pic>
        <p:nvPicPr>
          <p:cNvPr id="9" name="Imagen 8">
            <a:extLst>
              <a:ext uri="{FF2B5EF4-FFF2-40B4-BE49-F238E27FC236}">
                <a16:creationId xmlns:a16="http://schemas.microsoft.com/office/drawing/2014/main" id="{E753AF4F-E119-439A-BE32-34F266AC3CF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37" b="89641" l="9167" r="90667">
                        <a14:foregroundMark x1="90833" y1="23467" x2="90833" y2="23467"/>
                        <a14:foregroundMark x1="9167" y1="52854" x2="9167" y2="52854"/>
                      </a14:backgroundRemoval>
                    </a14:imgEffect>
                  </a14:imgLayer>
                </a14:imgProps>
              </a:ext>
              <a:ext uri="{28A0092B-C50C-407E-A947-70E740481C1C}">
                <a14:useLocalDpi xmlns:a14="http://schemas.microsoft.com/office/drawing/2010/main" val="0"/>
              </a:ext>
            </a:extLst>
          </a:blip>
          <a:stretch>
            <a:fillRect/>
          </a:stretch>
        </p:blipFill>
        <p:spPr>
          <a:xfrm flipH="1">
            <a:off x="478739" y="926467"/>
            <a:ext cx="4170678" cy="4179079"/>
          </a:xfrm>
          <a:prstGeom prst="rect">
            <a:avLst/>
          </a:prstGeom>
        </p:spPr>
      </p:pic>
      <p:pic>
        <p:nvPicPr>
          <p:cNvPr id="10" name="Imagen 9"/>
          <p:cNvPicPr>
            <a:picLocks noChangeAspect="1"/>
          </p:cNvPicPr>
          <p:nvPr/>
        </p:nvPicPr>
        <p:blipFill>
          <a:blip r:embed="rId8">
            <a:extLst>
              <a:ext uri="{BEBA8EAE-BF5A-486C-A8C5-ECC9F3942E4B}">
                <a14:imgProps xmlns:a14="http://schemas.microsoft.com/office/drawing/2010/main">
                  <a14:imgLayer r:embed="rId9">
                    <a14:imgEffect>
                      <a14:backgroundRemoval t="0" b="99000" l="10000" r="90000">
                        <a14:foregroundMark x1="19630" y1="74500" x2="75926" y2="75500"/>
                        <a14:foregroundMark x1="19630" y1="89000" x2="80370" y2="92000"/>
                        <a14:foregroundMark x1="22593" y1="73500" x2="76667" y2="70500"/>
                        <a14:foregroundMark x1="79630" y1="75500" x2="81111" y2="93000"/>
                        <a14:foregroundMark x1="21852" y1="76500" x2="19630" y2="99000"/>
                        <a14:foregroundMark x1="77407" y1="74500" x2="86296" y2="98000"/>
                        <a14:foregroundMark x1="17407" y1="70500" x2="18148" y2="90000"/>
                        <a14:foregroundMark x1="18889" y1="73500" x2="52593" y2="76500"/>
                        <a14:foregroundMark x1="14444" y1="93000" x2="48148" y2="95000"/>
                        <a14:foregroundMark x1="58889" y1="74500" x2="77407" y2="90000"/>
                        <a14:foregroundMark x1="61111" y1="81500" x2="62593" y2="82000"/>
                        <a14:foregroundMark x1="18889" y1="74500" x2="12963" y2="99000"/>
                        <a14:foregroundMark x1="79630" y1="72500" x2="87407" y2="91000"/>
                      </a14:backgroundRemoval>
                    </a14:imgEffect>
                  </a14:imgLayer>
                </a14:imgProps>
              </a:ext>
              <a:ext uri="{28A0092B-C50C-407E-A947-70E740481C1C}">
                <a14:useLocalDpi xmlns:a14="http://schemas.microsoft.com/office/drawing/2010/main" val="0"/>
              </a:ext>
            </a:extLst>
          </a:blip>
          <a:stretch>
            <a:fillRect/>
          </a:stretch>
        </p:blipFill>
        <p:spPr>
          <a:xfrm>
            <a:off x="10125099" y="-17374"/>
            <a:ext cx="1762101" cy="1305259"/>
          </a:xfrm>
          <a:prstGeom prst="rect">
            <a:avLst/>
          </a:prstGeom>
        </p:spPr>
      </p:pic>
    </p:spTree>
    <p:extLst>
      <p:ext uri="{BB962C8B-B14F-4D97-AF65-F5344CB8AC3E}">
        <p14:creationId xmlns:p14="http://schemas.microsoft.com/office/powerpoint/2010/main" val="2407120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6" name="CuadroTexto 5">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7" name="Imagen 6"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8" name="Rectángulo 7"/>
          <p:cNvSpPr/>
          <p:nvPr/>
        </p:nvSpPr>
        <p:spPr>
          <a:xfrm>
            <a:off x="635358" y="2413337"/>
            <a:ext cx="6096000" cy="2031325"/>
          </a:xfrm>
          <a:prstGeom prst="rect">
            <a:avLst/>
          </a:prstGeom>
        </p:spPr>
        <p:txBody>
          <a:bodyPr>
            <a:spAutoFit/>
          </a:bodyPr>
          <a:lstStyle/>
          <a:p>
            <a:pPr algn="just"/>
            <a:r>
              <a:rPr lang="es-PE" dirty="0" smtClean="0">
                <a:solidFill>
                  <a:srgbClr val="1E1E1E"/>
                </a:solidFill>
                <a:latin typeface="Bookman Old Style" panose="02050604050505020204" pitchFamily="18" charset="0"/>
              </a:rPr>
              <a:t>Así se impide qué estás organizaciones delictiva puedan reestructurarse, entonces una visión política criminal más integral llevada a su eficacia importa desmantelar estos aparatos criminales lo cual importa definir una persecución patrimonial vía los instrumentos de la incautación, el decomiso y la extinción de dominio</a:t>
            </a:r>
            <a:endParaRPr lang="es-PE" dirty="0">
              <a:solidFill>
                <a:srgbClr val="1E1E1E"/>
              </a:solidFill>
              <a:latin typeface="Bookman Old Style" panose="02050604050505020204" pitchFamily="18" charset="0"/>
            </a:endParaRPr>
          </a:p>
        </p:txBody>
      </p:sp>
      <p:pic>
        <p:nvPicPr>
          <p:cNvPr id="9" name="Imagen 8">
            <a:extLst>
              <a:ext uri="{FF2B5EF4-FFF2-40B4-BE49-F238E27FC236}">
                <a16:creationId xmlns:a16="http://schemas.microsoft.com/office/drawing/2014/main" id="{CC728572-3A99-42ED-A62A-5D07E1AD8E9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8381" r="89905">
                        <a14:foregroundMark x1="54667" y1="17429" x2="54667" y2="17429"/>
                        <a14:foregroundMark x1="54095" y1="15429" x2="54095" y2="15429"/>
                        <a14:foregroundMark x1="53333" y1="15714" x2="53333" y2="15714"/>
                        <a14:foregroundMark x1="53333" y1="15143" x2="53333" y2="15143"/>
                        <a14:foregroundMark x1="53714" y1="14000" x2="53714" y2="14000"/>
                        <a14:foregroundMark x1="57143" y1="14571" x2="57143" y2="14571"/>
                        <a14:foregroundMark x1="8381" y1="70286" x2="8381" y2="70286"/>
                      </a14:backgroundRemoval>
                    </a14:imgEffect>
                  </a14:imgLayer>
                </a14:imgProps>
              </a:ext>
              <a:ext uri="{28A0092B-C50C-407E-A947-70E740481C1C}">
                <a14:useLocalDpi xmlns:a14="http://schemas.microsoft.com/office/drawing/2010/main" val="0"/>
              </a:ext>
            </a:extLst>
          </a:blip>
          <a:stretch>
            <a:fillRect/>
          </a:stretch>
        </p:blipFill>
        <p:spPr>
          <a:xfrm>
            <a:off x="7194014" y="1684647"/>
            <a:ext cx="4063104" cy="3488703"/>
          </a:xfrm>
          <a:prstGeom prst="rect">
            <a:avLst/>
          </a:prstGeom>
        </p:spPr>
      </p:pic>
      <p:pic>
        <p:nvPicPr>
          <p:cNvPr id="10" name="Imagen 9"/>
          <p:cNvPicPr>
            <a:picLocks noChangeAspect="1"/>
          </p:cNvPicPr>
          <p:nvPr/>
        </p:nvPicPr>
        <p:blipFill>
          <a:blip r:embed="rId8">
            <a:extLst>
              <a:ext uri="{BEBA8EAE-BF5A-486C-A8C5-ECC9F3942E4B}">
                <a14:imgProps xmlns:a14="http://schemas.microsoft.com/office/drawing/2010/main">
                  <a14:imgLayer r:embed="rId9">
                    <a14:imgEffect>
                      <a14:backgroundRemoval t="0" b="99000" l="10000" r="90000">
                        <a14:foregroundMark x1="19630" y1="74500" x2="75926" y2="75500"/>
                        <a14:foregroundMark x1="19630" y1="89000" x2="80370" y2="92000"/>
                        <a14:foregroundMark x1="22593" y1="73500" x2="76667" y2="70500"/>
                        <a14:foregroundMark x1="79630" y1="75500" x2="81111" y2="93000"/>
                        <a14:foregroundMark x1="21852" y1="76500" x2="19630" y2="99000"/>
                        <a14:foregroundMark x1="77407" y1="74500" x2="86296" y2="98000"/>
                        <a14:foregroundMark x1="17407" y1="70500" x2="18148" y2="90000"/>
                        <a14:foregroundMark x1="18889" y1="73500" x2="52593" y2="76500"/>
                        <a14:foregroundMark x1="14444" y1="93000" x2="48148" y2="95000"/>
                        <a14:foregroundMark x1="58889" y1="74500" x2="77407" y2="90000"/>
                        <a14:foregroundMark x1="61111" y1="81500" x2="62593" y2="82000"/>
                        <a14:foregroundMark x1="18889" y1="74500" x2="12963" y2="99000"/>
                        <a14:foregroundMark x1="79630" y1="72500" x2="87407" y2="91000"/>
                      </a14:backgroundRemoval>
                    </a14:imgEffect>
                  </a14:imgLayer>
                </a14:imgProps>
              </a:ext>
              <a:ext uri="{28A0092B-C50C-407E-A947-70E740481C1C}">
                <a14:useLocalDpi xmlns:a14="http://schemas.microsoft.com/office/drawing/2010/main" val="0"/>
              </a:ext>
            </a:extLst>
          </a:blip>
          <a:stretch>
            <a:fillRect/>
          </a:stretch>
        </p:blipFill>
        <p:spPr>
          <a:xfrm>
            <a:off x="10125099" y="-17374"/>
            <a:ext cx="1762101" cy="1305259"/>
          </a:xfrm>
          <a:prstGeom prst="rect">
            <a:avLst/>
          </a:prstGeom>
        </p:spPr>
      </p:pic>
    </p:spTree>
    <p:extLst>
      <p:ext uri="{BB962C8B-B14F-4D97-AF65-F5344CB8AC3E}">
        <p14:creationId xmlns:p14="http://schemas.microsoft.com/office/powerpoint/2010/main" val="2705796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6" name="CuadroTexto 5">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7" name="Imagen 6"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8" name="Rectángulo 7"/>
          <p:cNvSpPr/>
          <p:nvPr/>
        </p:nvSpPr>
        <p:spPr>
          <a:xfrm>
            <a:off x="5215943" y="1840013"/>
            <a:ext cx="6523223" cy="2585323"/>
          </a:xfrm>
          <a:prstGeom prst="rect">
            <a:avLst/>
          </a:prstGeom>
        </p:spPr>
        <p:txBody>
          <a:bodyPr wrap="square">
            <a:spAutoFit/>
          </a:bodyPr>
          <a:lstStyle/>
          <a:p>
            <a:pPr algn="just"/>
            <a:r>
              <a:rPr lang="es-PE" dirty="0">
                <a:solidFill>
                  <a:srgbClr val="1E1E1E"/>
                </a:solidFill>
                <a:latin typeface="Bookman Old Style" panose="02050604050505020204" pitchFamily="18" charset="0"/>
              </a:rPr>
              <a:t>Hoy en día ya tiempo atrás, nuestras sociedades vienen sacudidas bajo los embates, estragos e impactos devastadores del crimen organizado. La estructura de cierto calado que se ha extendido a lo largo de nuestro territorio nacional que en algunos casos desborda nuestras fronteras  y da cuenta de lo que es la delincuencia organizada transnacional. </a:t>
            </a:r>
            <a:endParaRPr lang="es-PE" dirty="0" smtClean="0">
              <a:solidFill>
                <a:srgbClr val="1E1E1E"/>
              </a:solidFill>
              <a:latin typeface="Bookman Old Style" panose="02050604050505020204" pitchFamily="18" charset="0"/>
            </a:endParaRPr>
          </a:p>
          <a:p>
            <a:pPr algn="just"/>
            <a:endParaRPr lang="es-PE" dirty="0">
              <a:solidFill>
                <a:srgbClr val="1E1E1E"/>
              </a:solidFill>
              <a:latin typeface="Bookman Old Style" panose="02050604050505020204" pitchFamily="18" charset="0"/>
            </a:endParaRPr>
          </a:p>
          <a:p>
            <a:pPr algn="just"/>
            <a:endParaRPr lang="es-PE" dirty="0">
              <a:solidFill>
                <a:srgbClr val="1E1E1E"/>
              </a:solidFill>
              <a:latin typeface="Bookman Old Style" panose="02050604050505020204" pitchFamily="18" charset="0"/>
            </a:endParaRPr>
          </a:p>
        </p:txBody>
      </p:sp>
      <p:pic>
        <p:nvPicPr>
          <p:cNvPr id="9" name="Imagen 8">
            <a:extLst>
              <a:ext uri="{FF2B5EF4-FFF2-40B4-BE49-F238E27FC236}">
                <a16:creationId xmlns:a16="http://schemas.microsoft.com/office/drawing/2014/main" id="{E0606022-9A2E-4708-9E0D-D12DDBF4E16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333" b="89815" l="9871" r="89700">
                        <a14:foregroundMark x1="50644" y1="10648" x2="50644" y2="10648"/>
                        <a14:foregroundMark x1="49356" y1="8333" x2="49356" y2="8333"/>
                        <a14:foregroundMark x1="45494" y1="8333" x2="45494" y2="8333"/>
                        <a14:foregroundMark x1="43777" y1="8333" x2="43777" y2="8333"/>
                        <a14:foregroundMark x1="41202" y1="8333" x2="41202" y2="8333"/>
                        <a14:foregroundMark x1="31330" y1="85185" x2="31330" y2="85185"/>
                        <a14:foregroundMark x1="30043" y1="81944" x2="30043" y2="81944"/>
                        <a14:foregroundMark x1="28755" y1="83796" x2="28755" y2="83796"/>
                        <a14:foregroundMark x1="28755" y1="81019" x2="28755" y2="81019"/>
                      </a14:backgroundRemoval>
                    </a14:imgEffect>
                  </a14:imgLayer>
                </a14:imgProps>
              </a:ext>
              <a:ext uri="{28A0092B-C50C-407E-A947-70E740481C1C}">
                <a14:useLocalDpi xmlns:a14="http://schemas.microsoft.com/office/drawing/2010/main" val="0"/>
              </a:ext>
            </a:extLst>
          </a:blip>
          <a:stretch>
            <a:fillRect/>
          </a:stretch>
        </p:blipFill>
        <p:spPr>
          <a:xfrm flipH="1">
            <a:off x="839413" y="1474432"/>
            <a:ext cx="3537117" cy="3316484"/>
          </a:xfrm>
          <a:prstGeom prst="rect">
            <a:avLst/>
          </a:prstGeom>
        </p:spPr>
      </p:pic>
      <p:pic>
        <p:nvPicPr>
          <p:cNvPr id="10" name="Imagen 9"/>
          <p:cNvPicPr>
            <a:picLocks noChangeAspect="1"/>
          </p:cNvPicPr>
          <p:nvPr/>
        </p:nvPicPr>
        <p:blipFill>
          <a:blip r:embed="rId8">
            <a:extLst>
              <a:ext uri="{BEBA8EAE-BF5A-486C-A8C5-ECC9F3942E4B}">
                <a14:imgProps xmlns:a14="http://schemas.microsoft.com/office/drawing/2010/main">
                  <a14:imgLayer r:embed="rId9">
                    <a14:imgEffect>
                      <a14:backgroundRemoval t="0" b="99000" l="10000" r="90000">
                        <a14:foregroundMark x1="19630" y1="74500" x2="75926" y2="75500"/>
                        <a14:foregroundMark x1="19630" y1="89000" x2="80370" y2="92000"/>
                        <a14:foregroundMark x1="22593" y1="73500" x2="76667" y2="70500"/>
                        <a14:foregroundMark x1="79630" y1="75500" x2="81111" y2="93000"/>
                        <a14:foregroundMark x1="21852" y1="76500" x2="19630" y2="99000"/>
                        <a14:foregroundMark x1="77407" y1="74500" x2="86296" y2="98000"/>
                        <a14:foregroundMark x1="17407" y1="70500" x2="18148" y2="90000"/>
                        <a14:foregroundMark x1="18889" y1="73500" x2="52593" y2="76500"/>
                        <a14:foregroundMark x1="14444" y1="93000" x2="48148" y2="95000"/>
                        <a14:foregroundMark x1="58889" y1="74500" x2="77407" y2="90000"/>
                        <a14:foregroundMark x1="61111" y1="81500" x2="62593" y2="82000"/>
                        <a14:foregroundMark x1="18889" y1="74500" x2="12963" y2="99000"/>
                        <a14:foregroundMark x1="79630" y1="72500" x2="87407" y2="91000"/>
                      </a14:backgroundRemoval>
                    </a14:imgEffect>
                  </a14:imgLayer>
                </a14:imgProps>
              </a:ext>
              <a:ext uri="{28A0092B-C50C-407E-A947-70E740481C1C}">
                <a14:useLocalDpi xmlns:a14="http://schemas.microsoft.com/office/drawing/2010/main" val="0"/>
              </a:ext>
            </a:extLst>
          </a:blip>
          <a:stretch>
            <a:fillRect/>
          </a:stretch>
        </p:blipFill>
        <p:spPr>
          <a:xfrm>
            <a:off x="10125099" y="-17374"/>
            <a:ext cx="1762101" cy="1305259"/>
          </a:xfrm>
          <a:prstGeom prst="rect">
            <a:avLst/>
          </a:prstGeom>
        </p:spPr>
      </p:pic>
    </p:spTree>
    <p:extLst>
      <p:ext uri="{BB962C8B-B14F-4D97-AF65-F5344CB8AC3E}">
        <p14:creationId xmlns:p14="http://schemas.microsoft.com/office/powerpoint/2010/main" val="1619098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6" name="CuadroTexto 5">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7" name="Imagen 6"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8" name="Rectángulo 7"/>
          <p:cNvSpPr/>
          <p:nvPr/>
        </p:nvSpPr>
        <p:spPr>
          <a:xfrm>
            <a:off x="4869951" y="1840013"/>
            <a:ext cx="6096000" cy="2031325"/>
          </a:xfrm>
          <a:prstGeom prst="rect">
            <a:avLst/>
          </a:prstGeom>
        </p:spPr>
        <p:txBody>
          <a:bodyPr>
            <a:spAutoFit/>
          </a:bodyPr>
          <a:lstStyle/>
          <a:p>
            <a:pPr algn="just"/>
            <a:r>
              <a:rPr lang="es-PE" dirty="0" smtClean="0">
                <a:solidFill>
                  <a:srgbClr val="1E1E1E"/>
                </a:solidFill>
                <a:latin typeface="Bookman Old Style" panose="02050604050505020204" pitchFamily="18" charset="0"/>
              </a:rPr>
              <a:t>Este fenómeno criminal que ha adquirido cuotas y ribetes de bastante preocupación por los estados, ha definido modelos de política criminal muy particulares en nuestras naciones, no sólo dando cuenta de lo que se dice en nuestro ordenamiento jurídico, sino también en el marco de los tratados y convenios internacionales.</a:t>
            </a:r>
          </a:p>
        </p:txBody>
      </p:sp>
      <p:pic>
        <p:nvPicPr>
          <p:cNvPr id="9" name="Imagen 8">
            <a:extLst>
              <a:ext uri="{FF2B5EF4-FFF2-40B4-BE49-F238E27FC236}">
                <a16:creationId xmlns:a16="http://schemas.microsoft.com/office/drawing/2014/main" id="{B8DD382D-47C7-47C3-9042-D10AC0CB07C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494" b="89961" l="9794" r="89691">
                        <a14:foregroundMark x1="26804" y1="42857" x2="26804" y2="42857"/>
                        <a14:foregroundMark x1="36598" y1="15830" x2="36598" y2="15830"/>
                        <a14:foregroundMark x1="41753" y1="11583" x2="41753" y2="11583"/>
                        <a14:foregroundMark x1="44845" y1="10425" x2="44845" y2="10425"/>
                        <a14:foregroundMark x1="45361" y1="9653" x2="45361" y2="9653"/>
                        <a14:foregroundMark x1="38144" y1="8494" x2="38144" y2="8494"/>
                        <a14:foregroundMark x1="33505" y1="86486" x2="33505" y2="86486"/>
                        <a14:foregroundMark x1="74742" y1="47104" x2="74742" y2="47104"/>
                      </a14:backgroundRemoval>
                    </a14:imgEffect>
                  </a14:imgLayer>
                </a14:imgProps>
              </a:ext>
              <a:ext uri="{28A0092B-C50C-407E-A947-70E740481C1C}">
                <a14:useLocalDpi xmlns:a14="http://schemas.microsoft.com/office/drawing/2010/main" val="0"/>
              </a:ext>
            </a:extLst>
          </a:blip>
          <a:stretch>
            <a:fillRect/>
          </a:stretch>
        </p:blipFill>
        <p:spPr>
          <a:xfrm>
            <a:off x="1319354" y="1539437"/>
            <a:ext cx="2477841" cy="2953139"/>
          </a:xfrm>
          <a:prstGeom prst="rect">
            <a:avLst/>
          </a:prstGeom>
        </p:spPr>
      </p:pic>
      <p:pic>
        <p:nvPicPr>
          <p:cNvPr id="10" name="Imagen 9"/>
          <p:cNvPicPr>
            <a:picLocks noChangeAspect="1"/>
          </p:cNvPicPr>
          <p:nvPr/>
        </p:nvPicPr>
        <p:blipFill>
          <a:blip r:embed="rId8">
            <a:extLst>
              <a:ext uri="{BEBA8EAE-BF5A-486C-A8C5-ECC9F3942E4B}">
                <a14:imgProps xmlns:a14="http://schemas.microsoft.com/office/drawing/2010/main">
                  <a14:imgLayer r:embed="rId9">
                    <a14:imgEffect>
                      <a14:backgroundRemoval t="0" b="99000" l="10000" r="90000">
                        <a14:foregroundMark x1="19630" y1="74500" x2="75926" y2="75500"/>
                        <a14:foregroundMark x1="19630" y1="89000" x2="80370" y2="92000"/>
                        <a14:foregroundMark x1="22593" y1="73500" x2="76667" y2="70500"/>
                        <a14:foregroundMark x1="79630" y1="75500" x2="81111" y2="93000"/>
                        <a14:foregroundMark x1="21852" y1="76500" x2="19630" y2="99000"/>
                        <a14:foregroundMark x1="77407" y1="74500" x2="86296" y2="98000"/>
                        <a14:foregroundMark x1="17407" y1="70500" x2="18148" y2="90000"/>
                        <a14:foregroundMark x1="18889" y1="73500" x2="52593" y2="76500"/>
                        <a14:foregroundMark x1="14444" y1="93000" x2="48148" y2="95000"/>
                        <a14:foregroundMark x1="58889" y1="74500" x2="77407" y2="90000"/>
                        <a14:foregroundMark x1="61111" y1="81500" x2="62593" y2="82000"/>
                        <a14:foregroundMark x1="18889" y1="74500" x2="12963" y2="99000"/>
                        <a14:foregroundMark x1="79630" y1="72500" x2="87407" y2="91000"/>
                      </a14:backgroundRemoval>
                    </a14:imgEffect>
                  </a14:imgLayer>
                </a14:imgProps>
              </a:ext>
              <a:ext uri="{28A0092B-C50C-407E-A947-70E740481C1C}">
                <a14:useLocalDpi xmlns:a14="http://schemas.microsoft.com/office/drawing/2010/main" val="0"/>
              </a:ext>
            </a:extLst>
          </a:blip>
          <a:stretch>
            <a:fillRect/>
          </a:stretch>
        </p:blipFill>
        <p:spPr>
          <a:xfrm>
            <a:off x="10125099" y="-17374"/>
            <a:ext cx="1762101" cy="1305259"/>
          </a:xfrm>
          <a:prstGeom prst="rect">
            <a:avLst/>
          </a:prstGeom>
        </p:spPr>
      </p:pic>
    </p:spTree>
    <p:extLst>
      <p:ext uri="{BB962C8B-B14F-4D97-AF65-F5344CB8AC3E}">
        <p14:creationId xmlns:p14="http://schemas.microsoft.com/office/powerpoint/2010/main" val="1783207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6" name="CuadroTexto 5">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7" name="Imagen 6"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8" name="Rectángulo 7"/>
          <p:cNvSpPr/>
          <p:nvPr/>
        </p:nvSpPr>
        <p:spPr>
          <a:xfrm>
            <a:off x="478739" y="1814520"/>
            <a:ext cx="6096000" cy="2585323"/>
          </a:xfrm>
          <a:prstGeom prst="rect">
            <a:avLst/>
          </a:prstGeom>
        </p:spPr>
        <p:txBody>
          <a:bodyPr>
            <a:spAutoFit/>
          </a:bodyPr>
          <a:lstStyle/>
          <a:p>
            <a:pPr algn="just"/>
            <a:r>
              <a:rPr lang="es-PE" dirty="0">
                <a:solidFill>
                  <a:srgbClr val="1E1E1E"/>
                </a:solidFill>
                <a:latin typeface="Bookman Old Style" panose="02050604050505020204" pitchFamily="18" charset="0"/>
              </a:rPr>
              <a:t>Y en rigor a partir de la ley 30077 se ha venido definiendo este modelo político penal, dando finalmente a la luz ciertas modificaciones en el Código Penal, ciertas incidencias en el ámbito de la prescripción y propiamente en la definición de lo que debemos entender porque por organizaciones delictivas y esto también en el ámbito procedimental en cuanto a las etapas, los plazos de la investigación preparatoria de la prisión preventiva. </a:t>
            </a:r>
          </a:p>
        </p:txBody>
      </p:sp>
      <p:pic>
        <p:nvPicPr>
          <p:cNvPr id="9" name="Imagen 8">
            <a:extLst>
              <a:ext uri="{FF2B5EF4-FFF2-40B4-BE49-F238E27FC236}">
                <a16:creationId xmlns:a16="http://schemas.microsoft.com/office/drawing/2014/main" id="{E753AF4F-E119-439A-BE32-34F266AC3CF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37" b="89641" l="9167" r="90667">
                        <a14:foregroundMark x1="90833" y1="23467" x2="90833" y2="23467"/>
                        <a14:foregroundMark x1="9167" y1="52854" x2="9167" y2="52854"/>
                      </a14:backgroundRemoval>
                    </a14:imgEffect>
                  </a14:imgLayer>
                </a14:imgProps>
              </a:ext>
              <a:ext uri="{28A0092B-C50C-407E-A947-70E740481C1C}">
                <a14:useLocalDpi xmlns:a14="http://schemas.microsoft.com/office/drawing/2010/main" val="0"/>
              </a:ext>
            </a:extLst>
          </a:blip>
          <a:stretch>
            <a:fillRect/>
          </a:stretch>
        </p:blipFill>
        <p:spPr>
          <a:xfrm>
            <a:off x="6450239" y="2006821"/>
            <a:ext cx="5268914" cy="4179079"/>
          </a:xfrm>
          <a:prstGeom prst="rect">
            <a:avLst/>
          </a:prstGeom>
        </p:spPr>
      </p:pic>
      <p:pic>
        <p:nvPicPr>
          <p:cNvPr id="10" name="Imagen 9"/>
          <p:cNvPicPr>
            <a:picLocks noChangeAspect="1"/>
          </p:cNvPicPr>
          <p:nvPr/>
        </p:nvPicPr>
        <p:blipFill>
          <a:blip r:embed="rId8">
            <a:extLst>
              <a:ext uri="{BEBA8EAE-BF5A-486C-A8C5-ECC9F3942E4B}">
                <a14:imgProps xmlns:a14="http://schemas.microsoft.com/office/drawing/2010/main">
                  <a14:imgLayer r:embed="rId9">
                    <a14:imgEffect>
                      <a14:backgroundRemoval t="0" b="99000" l="10000" r="90000">
                        <a14:foregroundMark x1="19630" y1="74500" x2="75926" y2="75500"/>
                        <a14:foregroundMark x1="19630" y1="89000" x2="80370" y2="92000"/>
                        <a14:foregroundMark x1="22593" y1="73500" x2="76667" y2="70500"/>
                        <a14:foregroundMark x1="79630" y1="75500" x2="81111" y2="93000"/>
                        <a14:foregroundMark x1="21852" y1="76500" x2="19630" y2="99000"/>
                        <a14:foregroundMark x1="77407" y1="74500" x2="86296" y2="98000"/>
                        <a14:foregroundMark x1="17407" y1="70500" x2="18148" y2="90000"/>
                        <a14:foregroundMark x1="18889" y1="73500" x2="52593" y2="76500"/>
                        <a14:foregroundMark x1="14444" y1="93000" x2="48148" y2="95000"/>
                        <a14:foregroundMark x1="58889" y1="74500" x2="77407" y2="90000"/>
                        <a14:foregroundMark x1="61111" y1="81500" x2="62593" y2="82000"/>
                        <a14:foregroundMark x1="18889" y1="74500" x2="12963" y2="99000"/>
                        <a14:foregroundMark x1="79630" y1="72500" x2="87407" y2="91000"/>
                      </a14:backgroundRemoval>
                    </a14:imgEffect>
                  </a14:imgLayer>
                </a14:imgProps>
              </a:ext>
              <a:ext uri="{28A0092B-C50C-407E-A947-70E740481C1C}">
                <a14:useLocalDpi xmlns:a14="http://schemas.microsoft.com/office/drawing/2010/main" val="0"/>
              </a:ext>
            </a:extLst>
          </a:blip>
          <a:stretch>
            <a:fillRect/>
          </a:stretch>
        </p:blipFill>
        <p:spPr>
          <a:xfrm>
            <a:off x="10125099" y="-17374"/>
            <a:ext cx="1762101" cy="1305259"/>
          </a:xfrm>
          <a:prstGeom prst="rect">
            <a:avLst/>
          </a:prstGeom>
        </p:spPr>
      </p:pic>
    </p:spTree>
    <p:extLst>
      <p:ext uri="{BB962C8B-B14F-4D97-AF65-F5344CB8AC3E}">
        <p14:creationId xmlns:p14="http://schemas.microsoft.com/office/powerpoint/2010/main" val="1512549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6" name="CuadroTexto 5">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7" name="Imagen 6"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8" name="Rectángulo 7"/>
          <p:cNvSpPr/>
          <p:nvPr/>
        </p:nvSpPr>
        <p:spPr>
          <a:xfrm>
            <a:off x="5173014" y="1637231"/>
            <a:ext cx="6096000" cy="2862322"/>
          </a:xfrm>
          <a:prstGeom prst="rect">
            <a:avLst/>
          </a:prstGeom>
        </p:spPr>
        <p:txBody>
          <a:bodyPr>
            <a:spAutoFit/>
          </a:bodyPr>
          <a:lstStyle/>
          <a:p>
            <a:pPr algn="just"/>
            <a:r>
              <a:rPr lang="es-PE" dirty="0" smtClean="0">
                <a:solidFill>
                  <a:srgbClr val="1E1E1E"/>
                </a:solidFill>
                <a:latin typeface="Bookman Old Style" panose="02050604050505020204" pitchFamily="18" charset="0"/>
              </a:rPr>
              <a:t>Y todos estos actos finalmente, esas evidencias y rasgos de complejidad  que refieren a estos ámbitos de investigaciones, todo esto es puesto a la luz en este libro de forma armónica y coherente en el cual el lector finalmente va a tomar cabida a estos instrumentos dogmáticos y de política criminal  no solo nacional o internacional que  se han diseñado en estos últimos tiempos para enfrentar, prevenir y combatir la delincuencia organizada en todas sus manifestaciones.</a:t>
            </a:r>
            <a:endParaRPr lang="es-PE" dirty="0">
              <a:solidFill>
                <a:srgbClr val="1E1E1E"/>
              </a:solidFill>
              <a:latin typeface="Bookman Old Style" panose="02050604050505020204" pitchFamily="18" charset="0"/>
            </a:endParaRPr>
          </a:p>
        </p:txBody>
      </p:sp>
      <p:pic>
        <p:nvPicPr>
          <p:cNvPr id="9" name="Imagen 8">
            <a:extLst>
              <a:ext uri="{FF2B5EF4-FFF2-40B4-BE49-F238E27FC236}">
                <a16:creationId xmlns:a16="http://schemas.microsoft.com/office/drawing/2014/main" id="{5E33E666-DD69-42C8-881D-1600668FE3F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333" b="89778" l="3556" r="96000">
                        <a14:foregroundMark x1="91556" y1="79556" x2="91556" y2="79556"/>
                        <a14:foregroundMark x1="92000" y1="85333" x2="92000" y2="85333"/>
                        <a14:foregroundMark x1="96444" y1="80889" x2="96444" y2="80889"/>
                        <a14:foregroundMark x1="96444" y1="79556" x2="96444" y2="79556"/>
                        <a14:foregroundMark x1="81333" y1="44444" x2="81333" y2="44444"/>
                        <a14:foregroundMark x1="20000" y1="32000" x2="20000" y2="32000"/>
                        <a14:foregroundMark x1="16000" y1="24444" x2="16000" y2="24444"/>
                        <a14:foregroundMark x1="7556" y1="22667" x2="7556" y2="22667"/>
                        <a14:foregroundMark x1="3556" y1="26222" x2="3556" y2="26222"/>
                        <a14:foregroundMark x1="21333" y1="40444" x2="21333" y2="40444"/>
                        <a14:foregroundMark x1="22222" y1="38667" x2="22222" y2="38667"/>
                        <a14:foregroundMark x1="23556" y1="38667" x2="23556" y2="38667"/>
                        <a14:foregroundMark x1="21333" y1="40889" x2="21333" y2="40889"/>
                        <a14:foregroundMark x1="46222" y1="10222" x2="46222" y2="10222"/>
                        <a14:foregroundMark x1="38222" y1="9333" x2="38222" y2="9333"/>
                        <a14:foregroundMark x1="38222" y1="8889" x2="38222" y2="8889"/>
                        <a14:foregroundMark x1="39556" y1="7556" x2="39556" y2="7556"/>
                        <a14:foregroundMark x1="39111" y1="7111" x2="39111" y2="7111"/>
                        <a14:foregroundMark x1="42222" y1="6667" x2="42222" y2="6667"/>
                        <a14:foregroundMark x1="44444" y1="6667" x2="44444" y2="6667"/>
                        <a14:foregroundMark x1="46222" y1="6222" x2="46222" y2="6222"/>
                        <a14:foregroundMark x1="45333" y1="5778" x2="45333" y2="5778"/>
                        <a14:foregroundMark x1="41778" y1="5333" x2="41778" y2="5333"/>
                        <a14:foregroundMark x1="40889" y1="5333" x2="40889" y2="5333"/>
                        <a14:foregroundMark x1="40444" y1="4889" x2="40444" y2="4889"/>
                        <a14:foregroundMark x1="37778" y1="5778" x2="37778" y2="5778"/>
                        <a14:foregroundMark x1="36889" y1="5778" x2="36000" y2="5778"/>
                        <a14:foregroundMark x1="35111" y1="5778" x2="35111" y2="5778"/>
                        <a14:foregroundMark x1="34222" y1="7556" x2="34222" y2="7556"/>
                        <a14:foregroundMark x1="33333" y1="8444" x2="33333" y2="8444"/>
                        <a14:foregroundMark x1="30667" y1="9778" x2="30667" y2="9778"/>
                        <a14:foregroundMark x1="29333" y1="9778" x2="29333" y2="9778"/>
                        <a14:foregroundMark x1="29333" y1="8444" x2="29333" y2="8444"/>
                        <a14:foregroundMark x1="29778" y1="7111" x2="29778" y2="7111"/>
                        <a14:backgroundMark x1="31111" y1="41778" x2="31111" y2="41778"/>
                        <a14:backgroundMark x1="22667" y1="40444" x2="22667" y2="40444"/>
                        <a14:backgroundMark x1="23556" y1="36000" x2="23556" y2="36000"/>
                        <a14:backgroundMark x1="22222" y1="38222" x2="22222" y2="38222"/>
                        <a14:backgroundMark x1="32000" y1="7111" x2="32000" y2="7111"/>
                        <a14:backgroundMark x1="29333" y1="9778" x2="29333" y2="9778"/>
                        <a14:backgroundMark x1="29778" y1="8444" x2="29778" y2="8444"/>
                        <a14:backgroundMark x1="31556" y1="8444" x2="31556" y2="8444"/>
                        <a14:backgroundMark x1="36444" y1="6222" x2="36444" y2="6222"/>
                      </a14:backgroundRemoval>
                    </a14:imgEffect>
                  </a14:imgLayer>
                </a14:imgProps>
              </a:ext>
              <a:ext uri="{28A0092B-C50C-407E-A947-70E740481C1C}">
                <a14:useLocalDpi xmlns:a14="http://schemas.microsoft.com/office/drawing/2010/main" val="0"/>
              </a:ext>
            </a:extLst>
          </a:blip>
          <a:stretch>
            <a:fillRect/>
          </a:stretch>
        </p:blipFill>
        <p:spPr>
          <a:xfrm flipH="1">
            <a:off x="1028685" y="1334443"/>
            <a:ext cx="3493535" cy="3165110"/>
          </a:xfrm>
          <a:prstGeom prst="rect">
            <a:avLst/>
          </a:prstGeom>
        </p:spPr>
      </p:pic>
      <p:pic>
        <p:nvPicPr>
          <p:cNvPr id="10" name="Imagen 9"/>
          <p:cNvPicPr>
            <a:picLocks noChangeAspect="1"/>
          </p:cNvPicPr>
          <p:nvPr/>
        </p:nvPicPr>
        <p:blipFill>
          <a:blip r:embed="rId8">
            <a:extLst>
              <a:ext uri="{BEBA8EAE-BF5A-486C-A8C5-ECC9F3942E4B}">
                <a14:imgProps xmlns:a14="http://schemas.microsoft.com/office/drawing/2010/main">
                  <a14:imgLayer r:embed="rId9">
                    <a14:imgEffect>
                      <a14:backgroundRemoval t="0" b="99000" l="10000" r="90000">
                        <a14:foregroundMark x1="19630" y1="74500" x2="75926" y2="75500"/>
                        <a14:foregroundMark x1="19630" y1="89000" x2="80370" y2="92000"/>
                        <a14:foregroundMark x1="22593" y1="73500" x2="76667" y2="70500"/>
                        <a14:foregroundMark x1="79630" y1="75500" x2="81111" y2="93000"/>
                        <a14:foregroundMark x1="21852" y1="76500" x2="19630" y2="99000"/>
                        <a14:foregroundMark x1="77407" y1="74500" x2="86296" y2="98000"/>
                        <a14:foregroundMark x1="17407" y1="70500" x2="18148" y2="90000"/>
                        <a14:foregroundMark x1="18889" y1="73500" x2="52593" y2="76500"/>
                        <a14:foregroundMark x1="14444" y1="93000" x2="48148" y2="95000"/>
                        <a14:foregroundMark x1="58889" y1="74500" x2="77407" y2="90000"/>
                        <a14:foregroundMark x1="61111" y1="81500" x2="62593" y2="82000"/>
                        <a14:foregroundMark x1="18889" y1="74500" x2="12963" y2="99000"/>
                        <a14:foregroundMark x1="79630" y1="72500" x2="87407" y2="91000"/>
                      </a14:backgroundRemoval>
                    </a14:imgEffect>
                  </a14:imgLayer>
                </a14:imgProps>
              </a:ext>
              <a:ext uri="{28A0092B-C50C-407E-A947-70E740481C1C}">
                <a14:useLocalDpi xmlns:a14="http://schemas.microsoft.com/office/drawing/2010/main" val="0"/>
              </a:ext>
            </a:extLst>
          </a:blip>
          <a:stretch>
            <a:fillRect/>
          </a:stretch>
        </p:blipFill>
        <p:spPr>
          <a:xfrm>
            <a:off x="10125099" y="-17374"/>
            <a:ext cx="1762101" cy="1305259"/>
          </a:xfrm>
          <a:prstGeom prst="rect">
            <a:avLst/>
          </a:prstGeom>
        </p:spPr>
      </p:pic>
    </p:spTree>
    <p:extLst>
      <p:ext uri="{BB962C8B-B14F-4D97-AF65-F5344CB8AC3E}">
        <p14:creationId xmlns:p14="http://schemas.microsoft.com/office/powerpoint/2010/main" val="1470358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6" name="CuadroTexto 5">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7" name="Imagen 6"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pic>
        <p:nvPicPr>
          <p:cNvPr id="10" name="Imagen 9"/>
          <p:cNvPicPr>
            <a:picLocks noChangeAspect="1"/>
          </p:cNvPicPr>
          <p:nvPr/>
        </p:nvPicPr>
        <p:blipFill>
          <a:blip r:embed="rId6">
            <a:extLst>
              <a:ext uri="{BEBA8EAE-BF5A-486C-A8C5-ECC9F3942E4B}">
                <a14:imgProps xmlns:a14="http://schemas.microsoft.com/office/drawing/2010/main">
                  <a14:imgLayer r:embed="rId7">
                    <a14:imgEffect>
                      <a14:backgroundRemoval t="0" b="99000" l="10000" r="90000">
                        <a14:foregroundMark x1="19630" y1="74500" x2="75926" y2="75500"/>
                        <a14:foregroundMark x1="19630" y1="89000" x2="80370" y2="92000"/>
                        <a14:foregroundMark x1="22593" y1="73500" x2="76667" y2="70500"/>
                        <a14:foregroundMark x1="79630" y1="75500" x2="81111" y2="93000"/>
                        <a14:foregroundMark x1="21852" y1="76500" x2="19630" y2="99000"/>
                        <a14:foregroundMark x1="77407" y1="74500" x2="86296" y2="98000"/>
                        <a14:foregroundMark x1="17407" y1="70500" x2="18148" y2="90000"/>
                        <a14:foregroundMark x1="18889" y1="73500" x2="52593" y2="76500"/>
                        <a14:foregroundMark x1="14444" y1="93000" x2="48148" y2="95000"/>
                        <a14:foregroundMark x1="58889" y1="74500" x2="77407" y2="90000"/>
                        <a14:foregroundMark x1="61111" y1="81500" x2="62593" y2="82000"/>
                        <a14:foregroundMark x1="18889" y1="74500" x2="12963" y2="99000"/>
                        <a14:foregroundMark x1="79630" y1="72500" x2="87407" y2="91000"/>
                      </a14:backgroundRemoval>
                    </a14:imgEffect>
                  </a14:imgLayer>
                </a14:imgProps>
              </a:ext>
              <a:ext uri="{28A0092B-C50C-407E-A947-70E740481C1C}">
                <a14:useLocalDpi xmlns:a14="http://schemas.microsoft.com/office/drawing/2010/main" val="0"/>
              </a:ext>
            </a:extLst>
          </a:blip>
          <a:stretch>
            <a:fillRect/>
          </a:stretch>
        </p:blipFill>
        <p:spPr>
          <a:xfrm>
            <a:off x="10125099" y="-17374"/>
            <a:ext cx="1762101" cy="1305259"/>
          </a:xfrm>
          <a:prstGeom prst="rect">
            <a:avLst/>
          </a:prstGeom>
        </p:spPr>
      </p:pic>
      <p:sp>
        <p:nvSpPr>
          <p:cNvPr id="2" name="Rectángulo 1"/>
          <p:cNvSpPr/>
          <p:nvPr/>
        </p:nvSpPr>
        <p:spPr>
          <a:xfrm>
            <a:off x="1476777" y="2415842"/>
            <a:ext cx="6096000" cy="1200329"/>
          </a:xfrm>
          <a:prstGeom prst="rect">
            <a:avLst/>
          </a:prstGeom>
        </p:spPr>
        <p:txBody>
          <a:bodyPr>
            <a:spAutoFit/>
          </a:bodyPr>
          <a:lstStyle/>
          <a:p>
            <a:r>
              <a:rPr lang="es-PE" dirty="0">
                <a:solidFill>
                  <a:srgbClr val="1E1E1E"/>
                </a:solidFill>
                <a:latin typeface="Bookman Old Style" panose="02050604050505020204" pitchFamily="18" charset="0"/>
              </a:rPr>
              <a:t>El principio de la doble </a:t>
            </a:r>
            <a:r>
              <a:rPr lang="es-PE" dirty="0">
                <a:solidFill>
                  <a:srgbClr val="1E1E1E"/>
                </a:solidFill>
                <a:latin typeface="Bookman Old Style" panose="02050604050505020204" pitchFamily="18" charset="0"/>
              </a:rPr>
              <a:t>incriminación </a:t>
            </a:r>
            <a:r>
              <a:rPr lang="es-PE" dirty="0">
                <a:solidFill>
                  <a:srgbClr val="1E1E1E"/>
                </a:solidFill>
                <a:latin typeface="Bookman Old Style" panose="02050604050505020204" pitchFamily="18" charset="0"/>
              </a:rPr>
              <a:t>en el marco de la CJI ha de cumplirse cuando el delito previo a sido cometido en el territorio de otro estados de donde se </a:t>
            </a:r>
            <a:r>
              <a:rPr lang="es-PE" dirty="0">
                <a:solidFill>
                  <a:srgbClr val="1E1E1E"/>
                </a:solidFill>
                <a:latin typeface="Bookman Old Style" panose="02050604050505020204" pitchFamily="18" charset="0"/>
              </a:rPr>
              <a:t>cometió </a:t>
            </a:r>
            <a:r>
              <a:rPr lang="es-PE" dirty="0">
                <a:solidFill>
                  <a:srgbClr val="1E1E1E"/>
                </a:solidFill>
                <a:latin typeface="Bookman Old Style" panose="02050604050505020204" pitchFamily="18" charset="0"/>
              </a:rPr>
              <a:t>el lavado de activos</a:t>
            </a:r>
          </a:p>
        </p:txBody>
      </p:sp>
      <p:sp>
        <p:nvSpPr>
          <p:cNvPr id="3" name="Rectángulo 2"/>
          <p:cNvSpPr/>
          <p:nvPr/>
        </p:nvSpPr>
        <p:spPr>
          <a:xfrm>
            <a:off x="1476777" y="4109763"/>
            <a:ext cx="5085046" cy="369332"/>
          </a:xfrm>
          <a:prstGeom prst="rect">
            <a:avLst/>
          </a:prstGeom>
        </p:spPr>
        <p:txBody>
          <a:bodyPr wrap="none">
            <a:spAutoFit/>
          </a:bodyPr>
          <a:lstStyle/>
          <a:p>
            <a:r>
              <a:rPr lang="es-PE" dirty="0">
                <a:solidFill>
                  <a:srgbClr val="1E1E1E"/>
                </a:solidFill>
                <a:latin typeface="Bookman Old Style" panose="02050604050505020204" pitchFamily="18" charset="0"/>
              </a:rPr>
              <a:t>Sobre todo cuando se van afectar </a:t>
            </a:r>
            <a:r>
              <a:rPr lang="es-PE" dirty="0">
                <a:solidFill>
                  <a:srgbClr val="1E1E1E"/>
                </a:solidFill>
                <a:latin typeface="Bookman Old Style" panose="02050604050505020204" pitchFamily="18" charset="0"/>
              </a:rPr>
              <a:t>derechos</a:t>
            </a:r>
            <a:r>
              <a:rPr lang="es-PE" dirty="0" smtClean="0"/>
              <a:t>.</a:t>
            </a:r>
            <a:endParaRPr lang="es-PE" dirty="0"/>
          </a:p>
        </p:txBody>
      </p:sp>
      <p:pic>
        <p:nvPicPr>
          <p:cNvPr id="11" name="Imagen 10">
            <a:extLst>
              <a:ext uri="{FF2B5EF4-FFF2-40B4-BE49-F238E27FC236}">
                <a16:creationId xmlns:a16="http://schemas.microsoft.com/office/drawing/2014/main" id="{B8DD382D-47C7-47C3-9042-D10AC0CB07C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494" b="89961" l="9794" r="89691">
                        <a14:foregroundMark x1="26804" y1="42857" x2="26804" y2="42857"/>
                        <a14:foregroundMark x1="36598" y1="15830" x2="36598" y2="15830"/>
                        <a14:foregroundMark x1="41753" y1="11583" x2="41753" y2="11583"/>
                        <a14:foregroundMark x1="44845" y1="10425" x2="44845" y2="10425"/>
                        <a14:foregroundMark x1="45361" y1="9653" x2="45361" y2="9653"/>
                        <a14:foregroundMark x1="38144" y1="8494" x2="38144" y2="8494"/>
                        <a14:foregroundMark x1="33505" y1="86486" x2="33505" y2="86486"/>
                        <a14:foregroundMark x1="74742" y1="47104" x2="74742" y2="47104"/>
                      </a14:backgroundRemoval>
                    </a14:imgEffect>
                  </a14:imgLayer>
                </a14:imgProps>
              </a:ext>
              <a:ext uri="{28A0092B-C50C-407E-A947-70E740481C1C}">
                <a14:useLocalDpi xmlns:a14="http://schemas.microsoft.com/office/drawing/2010/main" val="0"/>
              </a:ext>
            </a:extLst>
          </a:blip>
          <a:stretch>
            <a:fillRect/>
          </a:stretch>
        </p:blipFill>
        <p:spPr>
          <a:xfrm flipH="1">
            <a:off x="8003201" y="1681105"/>
            <a:ext cx="2384664" cy="2953139"/>
          </a:xfrm>
          <a:prstGeom prst="rect">
            <a:avLst/>
          </a:prstGeom>
        </p:spPr>
      </p:pic>
    </p:spTree>
    <p:extLst>
      <p:ext uri="{BB962C8B-B14F-4D97-AF65-F5344CB8AC3E}">
        <p14:creationId xmlns:p14="http://schemas.microsoft.com/office/powerpoint/2010/main" val="3205360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6" name="CuadroTexto 5">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7" name="Imagen 6"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pic>
        <p:nvPicPr>
          <p:cNvPr id="10" name="Imagen 9"/>
          <p:cNvPicPr>
            <a:picLocks noChangeAspect="1"/>
          </p:cNvPicPr>
          <p:nvPr/>
        </p:nvPicPr>
        <p:blipFill>
          <a:blip r:embed="rId6">
            <a:extLst>
              <a:ext uri="{BEBA8EAE-BF5A-486C-A8C5-ECC9F3942E4B}">
                <a14:imgProps xmlns:a14="http://schemas.microsoft.com/office/drawing/2010/main">
                  <a14:imgLayer r:embed="rId7">
                    <a14:imgEffect>
                      <a14:backgroundRemoval t="0" b="99000" l="10000" r="90000">
                        <a14:foregroundMark x1="19630" y1="74500" x2="75926" y2="75500"/>
                        <a14:foregroundMark x1="19630" y1="89000" x2="80370" y2="92000"/>
                        <a14:foregroundMark x1="22593" y1="73500" x2="76667" y2="70500"/>
                        <a14:foregroundMark x1="79630" y1="75500" x2="81111" y2="93000"/>
                        <a14:foregroundMark x1="21852" y1="76500" x2="19630" y2="99000"/>
                        <a14:foregroundMark x1="77407" y1="74500" x2="86296" y2="98000"/>
                        <a14:foregroundMark x1="17407" y1="70500" x2="18148" y2="90000"/>
                        <a14:foregroundMark x1="18889" y1="73500" x2="52593" y2="76500"/>
                        <a14:foregroundMark x1="14444" y1="93000" x2="48148" y2="95000"/>
                        <a14:foregroundMark x1="58889" y1="74500" x2="77407" y2="90000"/>
                        <a14:foregroundMark x1="61111" y1="81500" x2="62593" y2="82000"/>
                        <a14:foregroundMark x1="18889" y1="74500" x2="12963" y2="99000"/>
                        <a14:foregroundMark x1="79630" y1="72500" x2="87407" y2="91000"/>
                      </a14:backgroundRemoval>
                    </a14:imgEffect>
                  </a14:imgLayer>
                </a14:imgProps>
              </a:ext>
              <a:ext uri="{28A0092B-C50C-407E-A947-70E740481C1C}">
                <a14:useLocalDpi xmlns:a14="http://schemas.microsoft.com/office/drawing/2010/main" val="0"/>
              </a:ext>
            </a:extLst>
          </a:blip>
          <a:stretch>
            <a:fillRect/>
          </a:stretch>
        </p:blipFill>
        <p:spPr>
          <a:xfrm>
            <a:off x="10125099" y="-17374"/>
            <a:ext cx="1762101" cy="1305259"/>
          </a:xfrm>
          <a:prstGeom prst="rect">
            <a:avLst/>
          </a:prstGeom>
        </p:spPr>
      </p:pic>
      <p:sp>
        <p:nvSpPr>
          <p:cNvPr id="8" name="Rectángulo 7"/>
          <p:cNvSpPr/>
          <p:nvPr/>
        </p:nvSpPr>
        <p:spPr>
          <a:xfrm>
            <a:off x="5186651" y="2227014"/>
            <a:ext cx="6096000" cy="2585323"/>
          </a:xfrm>
          <a:prstGeom prst="rect">
            <a:avLst/>
          </a:prstGeom>
        </p:spPr>
        <p:txBody>
          <a:bodyPr>
            <a:spAutoFit/>
          </a:bodyPr>
          <a:lstStyle/>
          <a:p>
            <a:pPr algn="just"/>
            <a:r>
              <a:rPr lang="es-PE" dirty="0">
                <a:solidFill>
                  <a:srgbClr val="1E1E1E"/>
                </a:solidFill>
                <a:latin typeface="Bookman Old Style" panose="02050604050505020204" pitchFamily="18" charset="0"/>
              </a:rPr>
              <a:t>En un proceso de extradición activa, en tanto el Perú reclama a otro Estado, la entrega de una persona para ser procesada por la comisión de un delito, juzgada o en su defecto cumpla la pena impuesta, son dos los presupuestos mas importantes que deben concurrir: </a:t>
            </a:r>
            <a:endParaRPr lang="es-PE" dirty="0" smtClean="0">
              <a:solidFill>
                <a:srgbClr val="1E1E1E"/>
              </a:solidFill>
              <a:latin typeface="Bookman Old Style" panose="02050604050505020204" pitchFamily="18" charset="0"/>
            </a:endParaRPr>
          </a:p>
          <a:p>
            <a:pPr algn="just"/>
            <a:endParaRPr lang="es-PE" dirty="0">
              <a:solidFill>
                <a:srgbClr val="1E1E1E"/>
              </a:solidFill>
              <a:latin typeface="Bookman Old Style" panose="02050604050505020204" pitchFamily="18" charset="0"/>
            </a:endParaRPr>
          </a:p>
          <a:p>
            <a:pPr algn="just"/>
            <a:r>
              <a:rPr lang="es-PE" dirty="0">
                <a:solidFill>
                  <a:srgbClr val="1E1E1E"/>
                </a:solidFill>
                <a:latin typeface="Bookman Old Style" panose="02050604050505020204" pitchFamily="18" charset="0"/>
              </a:rPr>
              <a:t>C</a:t>
            </a:r>
            <a:r>
              <a:rPr lang="es-PE" dirty="0" smtClean="0">
                <a:solidFill>
                  <a:srgbClr val="1E1E1E"/>
                </a:solidFill>
                <a:latin typeface="Bookman Old Style" panose="02050604050505020204" pitchFamily="18" charset="0"/>
              </a:rPr>
              <a:t>ausa </a:t>
            </a:r>
            <a:r>
              <a:rPr lang="es-PE" dirty="0">
                <a:solidFill>
                  <a:srgbClr val="1E1E1E"/>
                </a:solidFill>
                <a:latin typeface="Bookman Old Style" panose="02050604050505020204" pitchFamily="18" charset="0"/>
              </a:rPr>
              <a:t>probable criminalidad y el principio de la doble </a:t>
            </a:r>
            <a:r>
              <a:rPr lang="es-PE" dirty="0">
                <a:solidFill>
                  <a:srgbClr val="1E1E1E"/>
                </a:solidFill>
                <a:latin typeface="Bookman Old Style" panose="02050604050505020204" pitchFamily="18" charset="0"/>
              </a:rPr>
              <a:t>incriminación.</a:t>
            </a:r>
            <a:endParaRPr lang="es-PE" dirty="0">
              <a:solidFill>
                <a:srgbClr val="1E1E1E"/>
              </a:solidFill>
              <a:latin typeface="Bookman Old Style" panose="02050604050505020204" pitchFamily="18" charset="0"/>
            </a:endParaRPr>
          </a:p>
        </p:txBody>
      </p:sp>
      <p:pic>
        <p:nvPicPr>
          <p:cNvPr id="11" name="Imagen 10">
            <a:extLst>
              <a:ext uri="{FF2B5EF4-FFF2-40B4-BE49-F238E27FC236}">
                <a16:creationId xmlns:a16="http://schemas.microsoft.com/office/drawing/2014/main" id="{5E33E666-DD69-42C8-881D-1600668FE3F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5333" b="89778" l="3556" r="96000">
                        <a14:foregroundMark x1="91556" y1="79556" x2="91556" y2="79556"/>
                        <a14:foregroundMark x1="92000" y1="85333" x2="92000" y2="85333"/>
                        <a14:foregroundMark x1="96444" y1="80889" x2="96444" y2="80889"/>
                        <a14:foregroundMark x1="96444" y1="79556" x2="96444" y2="79556"/>
                        <a14:foregroundMark x1="81333" y1="44444" x2="81333" y2="44444"/>
                        <a14:foregroundMark x1="20000" y1="32000" x2="20000" y2="32000"/>
                        <a14:foregroundMark x1="16000" y1="24444" x2="16000" y2="24444"/>
                        <a14:foregroundMark x1="7556" y1="22667" x2="7556" y2="22667"/>
                        <a14:foregroundMark x1="3556" y1="26222" x2="3556" y2="26222"/>
                        <a14:foregroundMark x1="21333" y1="40444" x2="21333" y2="40444"/>
                        <a14:foregroundMark x1="22222" y1="38667" x2="22222" y2="38667"/>
                        <a14:foregroundMark x1="23556" y1="38667" x2="23556" y2="38667"/>
                        <a14:foregroundMark x1="21333" y1="40889" x2="21333" y2="40889"/>
                        <a14:foregroundMark x1="46222" y1="10222" x2="46222" y2="10222"/>
                        <a14:foregroundMark x1="38222" y1="9333" x2="38222" y2="9333"/>
                        <a14:foregroundMark x1="38222" y1="8889" x2="38222" y2="8889"/>
                        <a14:foregroundMark x1="39556" y1="7556" x2="39556" y2="7556"/>
                        <a14:foregroundMark x1="39111" y1="7111" x2="39111" y2="7111"/>
                        <a14:foregroundMark x1="42222" y1="6667" x2="42222" y2="6667"/>
                        <a14:foregroundMark x1="44444" y1="6667" x2="44444" y2="6667"/>
                        <a14:foregroundMark x1="46222" y1="6222" x2="46222" y2="6222"/>
                        <a14:foregroundMark x1="45333" y1="5778" x2="45333" y2="5778"/>
                        <a14:foregroundMark x1="41778" y1="5333" x2="41778" y2="5333"/>
                        <a14:foregroundMark x1="40889" y1="5333" x2="40889" y2="5333"/>
                        <a14:foregroundMark x1="40444" y1="4889" x2="40444" y2="4889"/>
                        <a14:foregroundMark x1="37778" y1="5778" x2="37778" y2="5778"/>
                        <a14:foregroundMark x1="36889" y1="5778" x2="36000" y2="5778"/>
                        <a14:foregroundMark x1="35111" y1="5778" x2="35111" y2="5778"/>
                        <a14:foregroundMark x1="34222" y1="7556" x2="34222" y2="7556"/>
                        <a14:foregroundMark x1="33333" y1="8444" x2="33333" y2="8444"/>
                        <a14:foregroundMark x1="30667" y1="9778" x2="30667" y2="9778"/>
                        <a14:foregroundMark x1="29333" y1="9778" x2="29333" y2="9778"/>
                        <a14:foregroundMark x1="29333" y1="8444" x2="29333" y2="8444"/>
                        <a14:foregroundMark x1="29778" y1="7111" x2="29778" y2="7111"/>
                        <a14:backgroundMark x1="31111" y1="41778" x2="31111" y2="41778"/>
                        <a14:backgroundMark x1="22667" y1="40444" x2="22667" y2="40444"/>
                        <a14:backgroundMark x1="23556" y1="36000" x2="23556" y2="36000"/>
                        <a14:backgroundMark x1="22222" y1="38222" x2="22222" y2="38222"/>
                        <a14:backgroundMark x1="32000" y1="7111" x2="32000" y2="7111"/>
                        <a14:backgroundMark x1="29333" y1="9778" x2="29333" y2="9778"/>
                        <a14:backgroundMark x1="29778" y1="8444" x2="29778" y2="8444"/>
                        <a14:backgroundMark x1="31556" y1="8444" x2="31556" y2="8444"/>
                        <a14:backgroundMark x1="36444" y1="6222" x2="36444" y2="6222"/>
                      </a14:backgroundRemoval>
                    </a14:imgEffect>
                  </a14:imgLayer>
                </a14:imgProps>
              </a:ext>
              <a:ext uri="{28A0092B-C50C-407E-A947-70E740481C1C}">
                <a14:useLocalDpi xmlns:a14="http://schemas.microsoft.com/office/drawing/2010/main" val="0"/>
              </a:ext>
            </a:extLst>
          </a:blip>
          <a:stretch>
            <a:fillRect/>
          </a:stretch>
        </p:blipFill>
        <p:spPr>
          <a:xfrm flipH="1">
            <a:off x="964291" y="1660122"/>
            <a:ext cx="3493535" cy="3165110"/>
          </a:xfrm>
          <a:prstGeom prst="rect">
            <a:avLst/>
          </a:prstGeom>
        </p:spPr>
      </p:pic>
    </p:spTree>
    <p:extLst>
      <p:ext uri="{BB962C8B-B14F-4D97-AF65-F5344CB8AC3E}">
        <p14:creationId xmlns:p14="http://schemas.microsoft.com/office/powerpoint/2010/main" val="1472524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6" name="CuadroTexto 5">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7" name="Imagen 6"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8" name="Rectángulo 7"/>
          <p:cNvSpPr/>
          <p:nvPr/>
        </p:nvSpPr>
        <p:spPr>
          <a:xfrm>
            <a:off x="2577921" y="1994993"/>
            <a:ext cx="7319493" cy="3046988"/>
          </a:xfrm>
          <a:prstGeom prst="rect">
            <a:avLst/>
          </a:prstGeom>
        </p:spPr>
        <p:txBody>
          <a:bodyPr wrap="square">
            <a:spAutoFit/>
          </a:bodyPr>
          <a:lstStyle/>
          <a:p>
            <a:pPr algn="ctr"/>
            <a:r>
              <a:rPr lang="es-PE" sz="3200" b="1" dirty="0" smtClean="0">
                <a:solidFill>
                  <a:srgbClr val="002060"/>
                </a:solidFill>
                <a:effectLst>
                  <a:outerShdw blurRad="38100" dist="38100" dir="2700000" algn="tl">
                    <a:srgbClr val="000000">
                      <a:alpha val="43137"/>
                    </a:srgbClr>
                  </a:outerShdw>
                </a:effectLst>
                <a:latin typeface="Palatino Linotype" panose="02040502050505030304" pitchFamily="18" charset="0"/>
              </a:rPr>
              <a:t>LOS INSTRUMENTOS DE LA COOPERACIÓN JUDICIAL INTERNACIONAL Y LA DELINCUENCIA ORGANIZADA TRANSNACIONAL</a:t>
            </a:r>
          </a:p>
          <a:p>
            <a:pPr algn="ctr"/>
            <a:endParaRPr lang="es-PE" sz="32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p:txBody>
      </p:sp>
      <p:pic>
        <p:nvPicPr>
          <p:cNvPr id="9" name="Imagen 8"/>
          <p:cNvPicPr>
            <a:picLocks noChangeAspect="1"/>
          </p:cNvPicPr>
          <p:nvPr/>
        </p:nvPicPr>
        <p:blipFill>
          <a:blip r:embed="rId6">
            <a:extLst>
              <a:ext uri="{BEBA8EAE-BF5A-486C-A8C5-ECC9F3942E4B}">
                <a14:imgProps xmlns:a14="http://schemas.microsoft.com/office/drawing/2010/main">
                  <a14:imgLayer r:embed="rId7">
                    <a14:imgEffect>
                      <a14:backgroundRemoval t="0" b="99000" l="10000" r="90000">
                        <a14:foregroundMark x1="19630" y1="74500" x2="75926" y2="75500"/>
                        <a14:foregroundMark x1="19630" y1="89000" x2="80370" y2="92000"/>
                        <a14:foregroundMark x1="22593" y1="73500" x2="76667" y2="70500"/>
                        <a14:foregroundMark x1="79630" y1="75500" x2="81111" y2="93000"/>
                        <a14:foregroundMark x1="21852" y1="76500" x2="19630" y2="99000"/>
                        <a14:foregroundMark x1="77407" y1="74500" x2="86296" y2="98000"/>
                        <a14:foregroundMark x1="17407" y1="70500" x2="18148" y2="90000"/>
                        <a14:foregroundMark x1="18889" y1="73500" x2="52593" y2="76500"/>
                        <a14:foregroundMark x1="14444" y1="93000" x2="48148" y2="95000"/>
                        <a14:foregroundMark x1="58889" y1="74500" x2="77407" y2="90000"/>
                        <a14:foregroundMark x1="61111" y1="81500" x2="62593" y2="82000"/>
                        <a14:foregroundMark x1="18889" y1="74500" x2="12963" y2="99000"/>
                        <a14:foregroundMark x1="79630" y1="72500" x2="87407" y2="91000"/>
                      </a14:backgroundRemoval>
                    </a14:imgEffect>
                  </a14:imgLayer>
                </a14:imgProps>
              </a:ext>
              <a:ext uri="{28A0092B-C50C-407E-A947-70E740481C1C}">
                <a14:useLocalDpi xmlns:a14="http://schemas.microsoft.com/office/drawing/2010/main" val="0"/>
              </a:ext>
            </a:extLst>
          </a:blip>
          <a:stretch>
            <a:fillRect/>
          </a:stretch>
        </p:blipFill>
        <p:spPr>
          <a:xfrm>
            <a:off x="10125099" y="227327"/>
            <a:ext cx="1762101" cy="1305259"/>
          </a:xfrm>
          <a:prstGeom prst="rect">
            <a:avLst/>
          </a:prstGeom>
        </p:spPr>
      </p:pic>
    </p:spTree>
    <p:extLst>
      <p:ext uri="{BB962C8B-B14F-4D97-AF65-F5344CB8AC3E}">
        <p14:creationId xmlns:p14="http://schemas.microsoft.com/office/powerpoint/2010/main" val="1797137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6" name="CuadroTexto 5">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7" name="Imagen 6"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pic>
        <p:nvPicPr>
          <p:cNvPr id="10" name="Imagen 9"/>
          <p:cNvPicPr>
            <a:picLocks noChangeAspect="1"/>
          </p:cNvPicPr>
          <p:nvPr/>
        </p:nvPicPr>
        <p:blipFill>
          <a:blip r:embed="rId6">
            <a:extLst>
              <a:ext uri="{BEBA8EAE-BF5A-486C-A8C5-ECC9F3942E4B}">
                <a14:imgProps xmlns:a14="http://schemas.microsoft.com/office/drawing/2010/main">
                  <a14:imgLayer r:embed="rId7">
                    <a14:imgEffect>
                      <a14:backgroundRemoval t="0" b="99000" l="10000" r="90000">
                        <a14:foregroundMark x1="19630" y1="74500" x2="75926" y2="75500"/>
                        <a14:foregroundMark x1="19630" y1="89000" x2="80370" y2="92000"/>
                        <a14:foregroundMark x1="22593" y1="73500" x2="76667" y2="70500"/>
                        <a14:foregroundMark x1="79630" y1="75500" x2="81111" y2="93000"/>
                        <a14:foregroundMark x1="21852" y1="76500" x2="19630" y2="99000"/>
                        <a14:foregroundMark x1="77407" y1="74500" x2="86296" y2="98000"/>
                        <a14:foregroundMark x1="17407" y1="70500" x2="18148" y2="90000"/>
                        <a14:foregroundMark x1="18889" y1="73500" x2="52593" y2="76500"/>
                        <a14:foregroundMark x1="14444" y1="93000" x2="48148" y2="95000"/>
                        <a14:foregroundMark x1="58889" y1="74500" x2="77407" y2="90000"/>
                        <a14:foregroundMark x1="61111" y1="81500" x2="62593" y2="82000"/>
                        <a14:foregroundMark x1="18889" y1="74500" x2="12963" y2="99000"/>
                        <a14:foregroundMark x1="79630" y1="72500" x2="87407" y2="91000"/>
                      </a14:backgroundRemoval>
                    </a14:imgEffect>
                  </a14:imgLayer>
                </a14:imgProps>
              </a:ext>
              <a:ext uri="{28A0092B-C50C-407E-A947-70E740481C1C}">
                <a14:useLocalDpi xmlns:a14="http://schemas.microsoft.com/office/drawing/2010/main" val="0"/>
              </a:ext>
            </a:extLst>
          </a:blip>
          <a:stretch>
            <a:fillRect/>
          </a:stretch>
        </p:blipFill>
        <p:spPr>
          <a:xfrm>
            <a:off x="10125099" y="-17374"/>
            <a:ext cx="1762101" cy="1305259"/>
          </a:xfrm>
          <a:prstGeom prst="rect">
            <a:avLst/>
          </a:prstGeom>
        </p:spPr>
      </p:pic>
      <p:sp>
        <p:nvSpPr>
          <p:cNvPr id="2" name="Rectángulo 1"/>
          <p:cNvSpPr/>
          <p:nvPr/>
        </p:nvSpPr>
        <p:spPr>
          <a:xfrm>
            <a:off x="1026017" y="2145341"/>
            <a:ext cx="6096000" cy="2585323"/>
          </a:xfrm>
          <a:prstGeom prst="rect">
            <a:avLst/>
          </a:prstGeom>
        </p:spPr>
        <p:txBody>
          <a:bodyPr>
            <a:spAutoFit/>
          </a:bodyPr>
          <a:lstStyle/>
          <a:p>
            <a:pPr algn="just"/>
            <a:r>
              <a:rPr lang="es-PE" dirty="0">
                <a:solidFill>
                  <a:srgbClr val="1E1E1E"/>
                </a:solidFill>
                <a:latin typeface="Bookman Old Style" panose="02050604050505020204" pitchFamily="18" charset="0"/>
              </a:rPr>
              <a:t>De manera, que ante la aplicación de los mecanismos e instituciones mas importantes de la cooperación jurídica internacional (v. </a:t>
            </a:r>
            <a:r>
              <a:rPr lang="es-PE" dirty="0">
                <a:solidFill>
                  <a:srgbClr val="1E1E1E"/>
                </a:solidFill>
                <a:latin typeface="Bookman Old Style" panose="02050604050505020204" pitchFamily="18" charset="0"/>
              </a:rPr>
              <a:t>Gr., </a:t>
            </a:r>
            <a:r>
              <a:rPr lang="es-PE" dirty="0" smtClean="0">
                <a:solidFill>
                  <a:srgbClr val="1E1E1E"/>
                </a:solidFill>
                <a:latin typeface="Bookman Old Style" panose="02050604050505020204" pitchFamily="18" charset="0"/>
              </a:rPr>
              <a:t>extradición), </a:t>
            </a:r>
            <a:r>
              <a:rPr lang="es-PE" dirty="0">
                <a:solidFill>
                  <a:srgbClr val="1E1E1E"/>
                </a:solidFill>
                <a:latin typeface="Bookman Old Style" panose="02050604050505020204" pitchFamily="18" charset="0"/>
              </a:rPr>
              <a:t>cabe precisar que la tipificación ha de responder al substrato fáctico de la </a:t>
            </a:r>
            <a:r>
              <a:rPr lang="es-PE" dirty="0" smtClean="0">
                <a:solidFill>
                  <a:srgbClr val="1E1E1E"/>
                </a:solidFill>
                <a:latin typeface="Bookman Old Style" panose="02050604050505020204" pitchFamily="18" charset="0"/>
              </a:rPr>
              <a:t>incriminación, </a:t>
            </a:r>
            <a:r>
              <a:rPr lang="es-PE" dirty="0">
                <a:solidFill>
                  <a:srgbClr val="1E1E1E"/>
                </a:solidFill>
                <a:latin typeface="Bookman Old Style" panose="02050604050505020204" pitchFamily="18" charset="0"/>
              </a:rPr>
              <a:t>sea por acción u omisión, sin necesidad de que se advierta una </a:t>
            </a:r>
            <a:r>
              <a:rPr lang="es-PE" dirty="0" smtClean="0">
                <a:solidFill>
                  <a:srgbClr val="1E1E1E"/>
                </a:solidFill>
                <a:latin typeface="Bookman Old Style" panose="02050604050505020204" pitchFamily="18" charset="0"/>
              </a:rPr>
              <a:t>equivalencia </a:t>
            </a:r>
            <a:r>
              <a:rPr lang="es-PE" dirty="0">
                <a:solidFill>
                  <a:srgbClr val="1E1E1E"/>
                </a:solidFill>
                <a:latin typeface="Bookman Old Style" panose="02050604050505020204" pitchFamily="18" charset="0"/>
              </a:rPr>
              <a:t>idéntica de la denominación normativa del tipo legal. </a:t>
            </a:r>
            <a:endParaRPr lang="es-PE" dirty="0">
              <a:solidFill>
                <a:srgbClr val="1E1E1E"/>
              </a:solidFill>
              <a:latin typeface="Bookman Old Style" panose="02050604050505020204" pitchFamily="18" charset="0"/>
            </a:endParaRPr>
          </a:p>
          <a:p>
            <a:pPr algn="just"/>
            <a:endParaRPr lang="es-PE" dirty="0"/>
          </a:p>
        </p:txBody>
      </p:sp>
      <p:pic>
        <p:nvPicPr>
          <p:cNvPr id="9" name="Imagen 8">
            <a:extLst>
              <a:ext uri="{FF2B5EF4-FFF2-40B4-BE49-F238E27FC236}">
                <a16:creationId xmlns:a16="http://schemas.microsoft.com/office/drawing/2014/main" id="{CC728572-3A99-42ED-A62A-5D07E1AD8E9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8381" r="89905">
                        <a14:foregroundMark x1="54667" y1="17429" x2="54667" y2="17429"/>
                        <a14:foregroundMark x1="54095" y1="15429" x2="54095" y2="15429"/>
                        <a14:foregroundMark x1="53333" y1="15714" x2="53333" y2="15714"/>
                        <a14:foregroundMark x1="53333" y1="15143" x2="53333" y2="15143"/>
                        <a14:foregroundMark x1="53714" y1="14000" x2="53714" y2="14000"/>
                        <a14:foregroundMark x1="57143" y1="14571" x2="57143" y2="14571"/>
                        <a14:foregroundMark x1="8381" y1="70286" x2="8381" y2="70286"/>
                      </a14:backgroundRemoval>
                    </a14:imgEffect>
                  </a14:imgLayer>
                </a14:imgProps>
              </a:ext>
              <a:ext uri="{28A0092B-C50C-407E-A947-70E740481C1C}">
                <a14:useLocalDpi xmlns:a14="http://schemas.microsoft.com/office/drawing/2010/main" val="0"/>
              </a:ext>
            </a:extLst>
          </a:blip>
          <a:stretch>
            <a:fillRect/>
          </a:stretch>
        </p:blipFill>
        <p:spPr>
          <a:xfrm>
            <a:off x="7258408" y="1693650"/>
            <a:ext cx="4063104" cy="3488703"/>
          </a:xfrm>
          <a:prstGeom prst="rect">
            <a:avLst/>
          </a:prstGeom>
        </p:spPr>
      </p:pic>
    </p:spTree>
    <p:extLst>
      <p:ext uri="{BB962C8B-B14F-4D97-AF65-F5344CB8AC3E}">
        <p14:creationId xmlns:p14="http://schemas.microsoft.com/office/powerpoint/2010/main" val="1266611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6" name="CuadroTexto 5">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7" name="Imagen 6"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pic>
        <p:nvPicPr>
          <p:cNvPr id="10" name="Imagen 9"/>
          <p:cNvPicPr>
            <a:picLocks noChangeAspect="1"/>
          </p:cNvPicPr>
          <p:nvPr/>
        </p:nvPicPr>
        <p:blipFill>
          <a:blip r:embed="rId6">
            <a:extLst>
              <a:ext uri="{BEBA8EAE-BF5A-486C-A8C5-ECC9F3942E4B}">
                <a14:imgProps xmlns:a14="http://schemas.microsoft.com/office/drawing/2010/main">
                  <a14:imgLayer r:embed="rId7">
                    <a14:imgEffect>
                      <a14:backgroundRemoval t="0" b="99000" l="10000" r="90000">
                        <a14:foregroundMark x1="19630" y1="74500" x2="75926" y2="75500"/>
                        <a14:foregroundMark x1="19630" y1="89000" x2="80370" y2="92000"/>
                        <a14:foregroundMark x1="22593" y1="73500" x2="76667" y2="70500"/>
                        <a14:foregroundMark x1="79630" y1="75500" x2="81111" y2="93000"/>
                        <a14:foregroundMark x1="21852" y1="76500" x2="19630" y2="99000"/>
                        <a14:foregroundMark x1="77407" y1="74500" x2="86296" y2="98000"/>
                        <a14:foregroundMark x1="17407" y1="70500" x2="18148" y2="90000"/>
                        <a14:foregroundMark x1="18889" y1="73500" x2="52593" y2="76500"/>
                        <a14:foregroundMark x1="14444" y1="93000" x2="48148" y2="95000"/>
                        <a14:foregroundMark x1="58889" y1="74500" x2="77407" y2="90000"/>
                        <a14:foregroundMark x1="61111" y1="81500" x2="62593" y2="82000"/>
                        <a14:foregroundMark x1="18889" y1="74500" x2="12963" y2="99000"/>
                        <a14:foregroundMark x1="79630" y1="72500" x2="87407" y2="91000"/>
                      </a14:backgroundRemoval>
                    </a14:imgEffect>
                  </a14:imgLayer>
                </a14:imgProps>
              </a:ext>
              <a:ext uri="{28A0092B-C50C-407E-A947-70E740481C1C}">
                <a14:useLocalDpi xmlns:a14="http://schemas.microsoft.com/office/drawing/2010/main" val="0"/>
              </a:ext>
            </a:extLst>
          </a:blip>
          <a:stretch>
            <a:fillRect/>
          </a:stretch>
        </p:blipFill>
        <p:spPr>
          <a:xfrm>
            <a:off x="10125099" y="-17374"/>
            <a:ext cx="1762101" cy="1305259"/>
          </a:xfrm>
          <a:prstGeom prst="rect">
            <a:avLst/>
          </a:prstGeom>
        </p:spPr>
      </p:pic>
      <p:sp>
        <p:nvSpPr>
          <p:cNvPr id="3" name="Rectángulo 2"/>
          <p:cNvSpPr/>
          <p:nvPr/>
        </p:nvSpPr>
        <p:spPr>
          <a:xfrm>
            <a:off x="5095742" y="2130002"/>
            <a:ext cx="6096000" cy="2308324"/>
          </a:xfrm>
          <a:prstGeom prst="rect">
            <a:avLst/>
          </a:prstGeom>
        </p:spPr>
        <p:txBody>
          <a:bodyPr>
            <a:spAutoFit/>
          </a:bodyPr>
          <a:lstStyle/>
          <a:p>
            <a:pPr algn="just"/>
            <a:r>
              <a:rPr lang="es-PE" dirty="0">
                <a:solidFill>
                  <a:srgbClr val="1E1E1E"/>
                </a:solidFill>
                <a:latin typeface="Bookman Old Style" panose="02050604050505020204" pitchFamily="18" charset="0"/>
              </a:rPr>
              <a:t>Lo importante a todo esto, es el recogimiento en ambas legislaciones penales el desvalor de la conducta atribuida al agente, así se contrae de la institución de la dualidad punitiva penalizante, que se sostiene de la aspiración común de los pueblos en castigar aquellas conductas que resultan lesivas para los bienes jurídicos mas importantes de la persona, el Estado y la sociedad.</a:t>
            </a:r>
          </a:p>
        </p:txBody>
      </p:sp>
      <p:pic>
        <p:nvPicPr>
          <p:cNvPr id="9" name="Imagen 8">
            <a:extLst>
              <a:ext uri="{FF2B5EF4-FFF2-40B4-BE49-F238E27FC236}">
                <a16:creationId xmlns:a16="http://schemas.microsoft.com/office/drawing/2014/main" id="{E753AF4F-E119-439A-BE32-34F266AC3C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937" b="89641" l="9167" r="90667">
                        <a14:foregroundMark x1="90833" y1="23467" x2="90833" y2="23467"/>
                        <a14:foregroundMark x1="9167" y1="52854" x2="9167" y2="52854"/>
                      </a14:backgroundRemoval>
                    </a14:imgEffect>
                  </a14:imgLayer>
                </a14:imgProps>
              </a:ext>
              <a:ext uri="{28A0092B-C50C-407E-A947-70E740481C1C}">
                <a14:useLocalDpi xmlns:a14="http://schemas.microsoft.com/office/drawing/2010/main" val="0"/>
              </a:ext>
            </a:extLst>
          </a:blip>
          <a:stretch>
            <a:fillRect/>
          </a:stretch>
        </p:blipFill>
        <p:spPr>
          <a:xfrm flipH="1">
            <a:off x="-359569" y="1852933"/>
            <a:ext cx="5814881" cy="4179079"/>
          </a:xfrm>
          <a:prstGeom prst="rect">
            <a:avLst/>
          </a:prstGeom>
        </p:spPr>
      </p:pic>
    </p:spTree>
    <p:extLst>
      <p:ext uri="{BB962C8B-B14F-4D97-AF65-F5344CB8AC3E}">
        <p14:creationId xmlns:p14="http://schemas.microsoft.com/office/powerpoint/2010/main" val="371010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6" name="CuadroTexto 5">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7" name="Imagen 6"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8" name="CuadroTexto 7">
            <a:extLst>
              <a:ext uri="{FF2B5EF4-FFF2-40B4-BE49-F238E27FC236}">
                <a16:creationId xmlns:a16="http://schemas.microsoft.com/office/drawing/2014/main" id="{08304924-BF5A-4A51-8DB9-2EEFBEE51EC0}"/>
              </a:ext>
            </a:extLst>
          </p:cNvPr>
          <p:cNvSpPr txBox="1"/>
          <p:nvPr/>
        </p:nvSpPr>
        <p:spPr>
          <a:xfrm>
            <a:off x="3228691" y="2884911"/>
            <a:ext cx="4838364" cy="582852"/>
          </a:xfrm>
          <a:prstGeom prst="rect">
            <a:avLst/>
          </a:prstGeom>
          <a:noFill/>
        </p:spPr>
        <p:txBody>
          <a:bodyPr wrap="square">
            <a:spAutoFit/>
          </a:bodyPr>
          <a:lstStyle/>
          <a:p>
            <a:pPr algn="just">
              <a:lnSpc>
                <a:spcPts val="1875"/>
              </a:lnSpc>
              <a:spcAft>
                <a:spcPts val="1950"/>
              </a:spcAft>
            </a:pPr>
            <a:r>
              <a:rPr lang="es-PE" sz="8000" b="1" dirty="0">
                <a:solidFill>
                  <a:schemeClr val="accent1">
                    <a:lumMod val="50000"/>
                  </a:schemeClr>
                </a:solidFill>
                <a:latin typeface="Aharoni" panose="02010803020104030203" pitchFamily="2" charset="-79"/>
                <a:cs typeface="Aharoni" panose="02010803020104030203" pitchFamily="2" charset="-79"/>
              </a:rPr>
              <a:t>GRACIAS</a:t>
            </a:r>
            <a:r>
              <a:rPr lang="es-PE" sz="4400" b="1" dirty="0">
                <a:solidFill>
                  <a:srgbClr val="1E1E1E"/>
                </a:solidFill>
                <a:effectLst/>
                <a:latin typeface="Bookman Old Style" panose="02050604050505020204" pitchFamily="18" charset="0"/>
                <a:ea typeface="Times New Roman" panose="02020603050405020304" pitchFamily="18" charset="0"/>
              </a:rPr>
              <a:t> </a:t>
            </a:r>
            <a:endParaRPr lang="es-PE" sz="4400" dirty="0">
              <a:effectLst/>
              <a:latin typeface="Times New Roman" panose="02020603050405020304" pitchFamily="18" charset="0"/>
              <a:ea typeface="Times New Roman" panose="02020603050405020304" pitchFamily="18" charset="0"/>
            </a:endParaRPr>
          </a:p>
        </p:txBody>
      </p:sp>
      <p:pic>
        <p:nvPicPr>
          <p:cNvPr id="9" name="Imagen 8">
            <a:extLst>
              <a:ext uri="{FF2B5EF4-FFF2-40B4-BE49-F238E27FC236}">
                <a16:creationId xmlns:a16="http://schemas.microsoft.com/office/drawing/2014/main" id="{76D44251-B96F-44A8-B3D9-EC5688A5BB4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400" b="90000" l="9867" r="89867">
                        <a14:foregroundMark x1="22400" y1="79600" x2="22400" y2="79600"/>
                        <a14:foregroundMark x1="43200" y1="5400" x2="43200" y2="5400"/>
                        <a14:foregroundMark x1="64800" y1="2400" x2="64800" y2="2400"/>
                      </a14:backgroundRemoval>
                    </a14:imgEffect>
                  </a14:imgLayer>
                </a14:imgProps>
              </a:ext>
              <a:ext uri="{28A0092B-C50C-407E-A947-70E740481C1C}">
                <a14:useLocalDpi xmlns:a14="http://schemas.microsoft.com/office/drawing/2010/main" val="0"/>
              </a:ext>
            </a:extLst>
          </a:blip>
          <a:stretch>
            <a:fillRect/>
          </a:stretch>
        </p:blipFill>
        <p:spPr>
          <a:xfrm>
            <a:off x="7306362" y="998654"/>
            <a:ext cx="4154014" cy="5538685"/>
          </a:xfrm>
          <a:prstGeom prst="rect">
            <a:avLst/>
          </a:prstGeom>
        </p:spPr>
      </p:pic>
    </p:spTree>
    <p:extLst>
      <p:ext uri="{BB962C8B-B14F-4D97-AF65-F5344CB8AC3E}">
        <p14:creationId xmlns:p14="http://schemas.microsoft.com/office/powerpoint/2010/main" val="1037817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6" name="CuadroTexto 5">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7" name="Imagen 6"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9" name="Rectángulo 8"/>
          <p:cNvSpPr/>
          <p:nvPr/>
        </p:nvSpPr>
        <p:spPr>
          <a:xfrm>
            <a:off x="635358" y="1698805"/>
            <a:ext cx="7079087" cy="2862322"/>
          </a:xfrm>
          <a:prstGeom prst="rect">
            <a:avLst/>
          </a:prstGeom>
        </p:spPr>
        <p:txBody>
          <a:bodyPr wrap="square">
            <a:spAutoFit/>
          </a:bodyPr>
          <a:lstStyle/>
          <a:p>
            <a:pPr algn="just"/>
            <a:r>
              <a:rPr lang="es-PE" dirty="0" smtClean="0">
                <a:solidFill>
                  <a:srgbClr val="1E1E1E"/>
                </a:solidFill>
                <a:latin typeface="Bookman Old Style" panose="02050604050505020204" pitchFamily="18" charset="0"/>
              </a:rPr>
              <a:t> </a:t>
            </a:r>
            <a:r>
              <a:rPr lang="es-PE" dirty="0">
                <a:solidFill>
                  <a:srgbClr val="1E1E1E"/>
                </a:solidFill>
                <a:latin typeface="Bookman Old Style" panose="02050604050505020204" pitchFamily="18" charset="0"/>
              </a:rPr>
              <a:t>Debemos partir de la premisa, que los fines de la pena, propiamente en el estadio de ejecución penal, es la prevención especial positiva, esto es la resocialización, rehabilitación y reincorporación del penado en la sociedad tal como se desprende de la Constitución política del estado y de la ley penal, lo cual es un cometido esencial en todo modelo de Estado que tiene como pilar la "dignidad humanas". </a:t>
            </a:r>
            <a:endParaRPr lang="es-PE" dirty="0" smtClean="0">
              <a:solidFill>
                <a:srgbClr val="1E1E1E"/>
              </a:solidFill>
              <a:latin typeface="Bookman Old Style" panose="02050604050505020204" pitchFamily="18" charset="0"/>
            </a:endParaRPr>
          </a:p>
          <a:p>
            <a:pPr algn="just"/>
            <a:endParaRPr lang="es-PE" dirty="0">
              <a:solidFill>
                <a:srgbClr val="1E1E1E"/>
              </a:solidFill>
              <a:latin typeface="Bookman Old Style" panose="02050604050505020204" pitchFamily="18" charset="0"/>
            </a:endParaRPr>
          </a:p>
          <a:p>
            <a:pPr algn="just"/>
            <a:endParaRPr lang="es-PE" dirty="0">
              <a:solidFill>
                <a:srgbClr val="1E1E1E"/>
              </a:solidFill>
              <a:latin typeface="Bookman Old Style" panose="02050604050505020204" pitchFamily="18" charset="0"/>
            </a:endParaRPr>
          </a:p>
          <a:p>
            <a:pPr algn="just"/>
            <a:endParaRPr lang="es-PE" dirty="0">
              <a:solidFill>
                <a:srgbClr val="1E1E1E"/>
              </a:solidFill>
              <a:latin typeface="Bookman Old Style" panose="02050604050505020204" pitchFamily="18" charset="0"/>
            </a:endParaRPr>
          </a:p>
        </p:txBody>
      </p:sp>
      <p:pic>
        <p:nvPicPr>
          <p:cNvPr id="10" name="Imagen 9">
            <a:extLst>
              <a:ext uri="{FF2B5EF4-FFF2-40B4-BE49-F238E27FC236}">
                <a16:creationId xmlns:a16="http://schemas.microsoft.com/office/drawing/2014/main" id="{CC728572-3A99-42ED-A62A-5D07E1AD8E9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8381" r="89905">
                        <a14:foregroundMark x1="54667" y1="17429" x2="54667" y2="17429"/>
                        <a14:foregroundMark x1="54095" y1="15429" x2="54095" y2="15429"/>
                        <a14:foregroundMark x1="53333" y1="15714" x2="53333" y2="15714"/>
                        <a14:foregroundMark x1="53333" y1="15143" x2="53333" y2="15143"/>
                        <a14:foregroundMark x1="53714" y1="14000" x2="53714" y2="14000"/>
                        <a14:foregroundMark x1="57143" y1="14571" x2="57143" y2="14571"/>
                        <a14:foregroundMark x1="8381" y1="70286" x2="8381" y2="70286"/>
                      </a14:backgroundRemoval>
                    </a14:imgEffect>
                  </a14:imgLayer>
                </a14:imgProps>
              </a:ext>
              <a:ext uri="{28A0092B-C50C-407E-A947-70E740481C1C}">
                <a14:useLocalDpi xmlns:a14="http://schemas.microsoft.com/office/drawing/2010/main" val="0"/>
              </a:ext>
            </a:extLst>
          </a:blip>
          <a:stretch>
            <a:fillRect/>
          </a:stretch>
        </p:blipFill>
        <p:spPr>
          <a:xfrm>
            <a:off x="7921670" y="1195249"/>
            <a:ext cx="4063104" cy="3488703"/>
          </a:xfrm>
          <a:prstGeom prst="rect">
            <a:avLst/>
          </a:prstGeom>
        </p:spPr>
      </p:pic>
      <p:pic>
        <p:nvPicPr>
          <p:cNvPr id="12" name="Imagen 11"/>
          <p:cNvPicPr>
            <a:picLocks noChangeAspect="1"/>
          </p:cNvPicPr>
          <p:nvPr/>
        </p:nvPicPr>
        <p:blipFill>
          <a:blip r:embed="rId8">
            <a:extLst>
              <a:ext uri="{BEBA8EAE-BF5A-486C-A8C5-ECC9F3942E4B}">
                <a14:imgProps xmlns:a14="http://schemas.microsoft.com/office/drawing/2010/main">
                  <a14:imgLayer r:embed="rId9">
                    <a14:imgEffect>
                      <a14:backgroundRemoval t="0" b="99000" l="10000" r="90000">
                        <a14:foregroundMark x1="19630" y1="74500" x2="75926" y2="75500"/>
                        <a14:foregroundMark x1="19630" y1="89000" x2="80370" y2="92000"/>
                        <a14:foregroundMark x1="22593" y1="73500" x2="76667" y2="70500"/>
                        <a14:foregroundMark x1="79630" y1="75500" x2="81111" y2="93000"/>
                        <a14:foregroundMark x1="21852" y1="76500" x2="19630" y2="99000"/>
                        <a14:foregroundMark x1="77407" y1="74500" x2="86296" y2="98000"/>
                        <a14:foregroundMark x1="17407" y1="70500" x2="18148" y2="90000"/>
                        <a14:foregroundMark x1="18889" y1="73500" x2="52593" y2="76500"/>
                        <a14:foregroundMark x1="14444" y1="93000" x2="48148" y2="95000"/>
                        <a14:foregroundMark x1="58889" y1="74500" x2="77407" y2="90000"/>
                        <a14:foregroundMark x1="61111" y1="81500" x2="62593" y2="82000"/>
                        <a14:foregroundMark x1="18889" y1="74500" x2="12963" y2="99000"/>
                        <a14:foregroundMark x1="79630" y1="72500" x2="87407" y2="91000"/>
                      </a14:backgroundRemoval>
                    </a14:imgEffect>
                  </a14:imgLayer>
                </a14:imgProps>
              </a:ext>
              <a:ext uri="{28A0092B-C50C-407E-A947-70E740481C1C}">
                <a14:useLocalDpi xmlns:a14="http://schemas.microsoft.com/office/drawing/2010/main" val="0"/>
              </a:ext>
            </a:extLst>
          </a:blip>
          <a:stretch>
            <a:fillRect/>
          </a:stretch>
        </p:blipFill>
        <p:spPr>
          <a:xfrm>
            <a:off x="10125099" y="227327"/>
            <a:ext cx="1762101" cy="1305259"/>
          </a:xfrm>
          <a:prstGeom prst="rect">
            <a:avLst/>
          </a:prstGeom>
        </p:spPr>
      </p:pic>
    </p:spTree>
    <p:extLst>
      <p:ext uri="{BB962C8B-B14F-4D97-AF65-F5344CB8AC3E}">
        <p14:creationId xmlns:p14="http://schemas.microsoft.com/office/powerpoint/2010/main" val="2108279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6" name="CuadroTexto 5">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7" name="Imagen 6"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8" name="Rectángulo 7"/>
          <p:cNvSpPr/>
          <p:nvPr/>
        </p:nvSpPr>
        <p:spPr>
          <a:xfrm>
            <a:off x="5134377" y="1637250"/>
            <a:ext cx="6096000" cy="3139321"/>
          </a:xfrm>
          <a:prstGeom prst="rect">
            <a:avLst/>
          </a:prstGeom>
        </p:spPr>
        <p:txBody>
          <a:bodyPr>
            <a:spAutoFit/>
          </a:bodyPr>
          <a:lstStyle/>
          <a:p>
            <a:pPr algn="just"/>
            <a:r>
              <a:rPr lang="es-PE" dirty="0" smtClean="0">
                <a:solidFill>
                  <a:srgbClr val="1E1E1E"/>
                </a:solidFill>
                <a:latin typeface="Bookman Old Style" panose="02050604050505020204" pitchFamily="18" charset="0"/>
              </a:rPr>
              <a:t>De manera, que resulta conveniente, mejor dicho ajustado a los principios anotados, que se permita -vía instrumentos de la Cooperación judicial internacional libro Séptimo del NCPP-, que se permita que los sentenciados extranjeros ("condenados"), sean trasladados a su país de origen, </a:t>
            </a:r>
            <a:r>
              <a:rPr lang="es-PE" dirty="0" err="1" smtClean="0">
                <a:solidFill>
                  <a:srgbClr val="1E1E1E"/>
                </a:solidFill>
                <a:latin typeface="Bookman Old Style" panose="02050604050505020204" pitchFamily="18" charset="0"/>
              </a:rPr>
              <a:t>asi</a:t>
            </a:r>
            <a:r>
              <a:rPr lang="es-PE" dirty="0" smtClean="0">
                <a:solidFill>
                  <a:srgbClr val="1E1E1E"/>
                </a:solidFill>
                <a:latin typeface="Bookman Old Style" panose="02050604050505020204" pitchFamily="18" charset="0"/>
              </a:rPr>
              <a:t> terminen por cumplir el resto de la pena cerca de su entorno familiar y social, lo que precisamente viabiliza lograr el fin resocializador de la pena, que no puede ser soslayado en aras de preservar su naturaleza "retributiva".</a:t>
            </a:r>
          </a:p>
        </p:txBody>
      </p:sp>
      <p:pic>
        <p:nvPicPr>
          <p:cNvPr id="9" name="Imagen 8">
            <a:extLst>
              <a:ext uri="{FF2B5EF4-FFF2-40B4-BE49-F238E27FC236}">
                <a16:creationId xmlns:a16="http://schemas.microsoft.com/office/drawing/2014/main" id="{E0606022-9A2E-4708-9E0D-D12DDBF4E16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333" b="89815" l="9871" r="89700">
                        <a14:foregroundMark x1="50644" y1="10648" x2="50644" y2="10648"/>
                        <a14:foregroundMark x1="49356" y1="8333" x2="49356" y2="8333"/>
                        <a14:foregroundMark x1="45494" y1="8333" x2="45494" y2="8333"/>
                        <a14:foregroundMark x1="43777" y1="8333" x2="43777" y2="8333"/>
                        <a14:foregroundMark x1="41202" y1="8333" x2="41202" y2="8333"/>
                        <a14:foregroundMark x1="31330" y1="85185" x2="31330" y2="85185"/>
                        <a14:foregroundMark x1="30043" y1="81944" x2="30043" y2="81944"/>
                        <a14:foregroundMark x1="28755" y1="83796" x2="28755" y2="83796"/>
                        <a14:foregroundMark x1="28755" y1="81019" x2="28755" y2="81019"/>
                      </a14:backgroundRemoval>
                    </a14:imgEffect>
                  </a14:imgLayer>
                </a14:imgProps>
              </a:ext>
              <a:ext uri="{28A0092B-C50C-407E-A947-70E740481C1C}">
                <a14:useLocalDpi xmlns:a14="http://schemas.microsoft.com/office/drawing/2010/main" val="0"/>
              </a:ext>
            </a:extLst>
          </a:blip>
          <a:stretch>
            <a:fillRect/>
          </a:stretch>
        </p:blipFill>
        <p:spPr>
          <a:xfrm flipH="1">
            <a:off x="1571221" y="1460087"/>
            <a:ext cx="2884868" cy="3316484"/>
          </a:xfrm>
          <a:prstGeom prst="rect">
            <a:avLst/>
          </a:prstGeom>
        </p:spPr>
      </p:pic>
      <p:pic>
        <p:nvPicPr>
          <p:cNvPr id="11" name="Imagen 10"/>
          <p:cNvPicPr>
            <a:picLocks noChangeAspect="1"/>
          </p:cNvPicPr>
          <p:nvPr/>
        </p:nvPicPr>
        <p:blipFill>
          <a:blip r:embed="rId8">
            <a:extLst>
              <a:ext uri="{BEBA8EAE-BF5A-486C-A8C5-ECC9F3942E4B}">
                <a14:imgProps xmlns:a14="http://schemas.microsoft.com/office/drawing/2010/main">
                  <a14:imgLayer r:embed="rId9">
                    <a14:imgEffect>
                      <a14:backgroundRemoval t="0" b="99000" l="10000" r="90000">
                        <a14:foregroundMark x1="19630" y1="74500" x2="75926" y2="75500"/>
                        <a14:foregroundMark x1="19630" y1="89000" x2="80370" y2="92000"/>
                        <a14:foregroundMark x1="22593" y1="73500" x2="76667" y2="70500"/>
                        <a14:foregroundMark x1="79630" y1="75500" x2="81111" y2="93000"/>
                        <a14:foregroundMark x1="21852" y1="76500" x2="19630" y2="99000"/>
                        <a14:foregroundMark x1="77407" y1="74500" x2="86296" y2="98000"/>
                        <a14:foregroundMark x1="17407" y1="70500" x2="18148" y2="90000"/>
                        <a14:foregroundMark x1="18889" y1="73500" x2="52593" y2="76500"/>
                        <a14:foregroundMark x1="14444" y1="93000" x2="48148" y2="95000"/>
                        <a14:foregroundMark x1="58889" y1="74500" x2="77407" y2="90000"/>
                        <a14:foregroundMark x1="61111" y1="81500" x2="62593" y2="82000"/>
                        <a14:foregroundMark x1="18889" y1="74500" x2="12963" y2="99000"/>
                        <a14:foregroundMark x1="79630" y1="72500" x2="87407" y2="91000"/>
                      </a14:backgroundRemoval>
                    </a14:imgEffect>
                  </a14:imgLayer>
                </a14:imgProps>
              </a:ext>
              <a:ext uri="{28A0092B-C50C-407E-A947-70E740481C1C}">
                <a14:useLocalDpi xmlns:a14="http://schemas.microsoft.com/office/drawing/2010/main" val="0"/>
              </a:ext>
            </a:extLst>
          </a:blip>
          <a:stretch>
            <a:fillRect/>
          </a:stretch>
        </p:blipFill>
        <p:spPr>
          <a:xfrm>
            <a:off x="10125099" y="227327"/>
            <a:ext cx="1762101" cy="1305259"/>
          </a:xfrm>
          <a:prstGeom prst="rect">
            <a:avLst/>
          </a:prstGeom>
        </p:spPr>
      </p:pic>
    </p:spTree>
    <p:extLst>
      <p:ext uri="{BB962C8B-B14F-4D97-AF65-F5344CB8AC3E}">
        <p14:creationId xmlns:p14="http://schemas.microsoft.com/office/powerpoint/2010/main" val="2582346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6" name="CuadroTexto 5">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7" name="Imagen 6"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8" name="Rectángulo 7"/>
          <p:cNvSpPr/>
          <p:nvPr/>
        </p:nvSpPr>
        <p:spPr>
          <a:xfrm>
            <a:off x="1064653" y="2554341"/>
            <a:ext cx="6096000" cy="923330"/>
          </a:xfrm>
          <a:prstGeom prst="rect">
            <a:avLst/>
          </a:prstGeom>
        </p:spPr>
        <p:txBody>
          <a:bodyPr>
            <a:spAutoFit/>
          </a:bodyPr>
          <a:lstStyle/>
          <a:p>
            <a:pPr algn="just"/>
            <a:r>
              <a:rPr lang="es-PE" dirty="0">
                <a:solidFill>
                  <a:srgbClr val="1E1E1E"/>
                </a:solidFill>
                <a:latin typeface="Bookman Old Style" panose="02050604050505020204" pitchFamily="18" charset="0"/>
              </a:rPr>
              <a:t>Y tercero, la incapacidad económica de no pocos sentenciados se poder pagar la reparación civil, que es un requisito para acceder al "traslado".</a:t>
            </a:r>
          </a:p>
        </p:txBody>
      </p:sp>
      <p:pic>
        <p:nvPicPr>
          <p:cNvPr id="9" name="Imagen 8">
            <a:extLst>
              <a:ext uri="{FF2B5EF4-FFF2-40B4-BE49-F238E27FC236}">
                <a16:creationId xmlns:a16="http://schemas.microsoft.com/office/drawing/2014/main" id="{CC728572-3A99-42ED-A62A-5D07E1AD8E9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8381" r="89905">
                        <a14:foregroundMark x1="54667" y1="17429" x2="54667" y2="17429"/>
                        <a14:foregroundMark x1="54095" y1="15429" x2="54095" y2="15429"/>
                        <a14:foregroundMark x1="53333" y1="15714" x2="53333" y2="15714"/>
                        <a14:foregroundMark x1="53333" y1="15143" x2="53333" y2="15143"/>
                        <a14:foregroundMark x1="53714" y1="14000" x2="53714" y2="14000"/>
                        <a14:foregroundMark x1="57143" y1="14571" x2="57143" y2="14571"/>
                        <a14:foregroundMark x1="8381" y1="70286" x2="8381" y2="70286"/>
                      </a14:backgroundRemoval>
                    </a14:imgEffect>
                  </a14:imgLayer>
                </a14:imgProps>
              </a:ext>
              <a:ext uri="{28A0092B-C50C-407E-A947-70E740481C1C}">
                <a14:useLocalDpi xmlns:a14="http://schemas.microsoft.com/office/drawing/2010/main" val="0"/>
              </a:ext>
            </a:extLst>
          </a:blip>
          <a:stretch>
            <a:fillRect/>
          </a:stretch>
        </p:blipFill>
        <p:spPr>
          <a:xfrm>
            <a:off x="7374319" y="1684648"/>
            <a:ext cx="4063104" cy="3488703"/>
          </a:xfrm>
          <a:prstGeom prst="rect">
            <a:avLst/>
          </a:prstGeom>
        </p:spPr>
      </p:pic>
      <p:pic>
        <p:nvPicPr>
          <p:cNvPr id="10" name="Imagen 9"/>
          <p:cNvPicPr>
            <a:picLocks noChangeAspect="1"/>
          </p:cNvPicPr>
          <p:nvPr/>
        </p:nvPicPr>
        <p:blipFill>
          <a:blip r:embed="rId8">
            <a:extLst>
              <a:ext uri="{BEBA8EAE-BF5A-486C-A8C5-ECC9F3942E4B}">
                <a14:imgProps xmlns:a14="http://schemas.microsoft.com/office/drawing/2010/main">
                  <a14:imgLayer r:embed="rId9">
                    <a14:imgEffect>
                      <a14:backgroundRemoval t="0" b="99000" l="10000" r="90000">
                        <a14:foregroundMark x1="19630" y1="74500" x2="75926" y2="75500"/>
                        <a14:foregroundMark x1="19630" y1="89000" x2="80370" y2="92000"/>
                        <a14:foregroundMark x1="22593" y1="73500" x2="76667" y2="70500"/>
                        <a14:foregroundMark x1="79630" y1="75500" x2="81111" y2="93000"/>
                        <a14:foregroundMark x1="21852" y1="76500" x2="19630" y2="99000"/>
                        <a14:foregroundMark x1="77407" y1="74500" x2="86296" y2="98000"/>
                        <a14:foregroundMark x1="17407" y1="70500" x2="18148" y2="90000"/>
                        <a14:foregroundMark x1="18889" y1="73500" x2="52593" y2="76500"/>
                        <a14:foregroundMark x1="14444" y1="93000" x2="48148" y2="95000"/>
                        <a14:foregroundMark x1="58889" y1="74500" x2="77407" y2="90000"/>
                        <a14:foregroundMark x1="61111" y1="81500" x2="62593" y2="82000"/>
                        <a14:foregroundMark x1="18889" y1="74500" x2="12963" y2="99000"/>
                        <a14:foregroundMark x1="79630" y1="72500" x2="87407" y2="91000"/>
                      </a14:backgroundRemoval>
                    </a14:imgEffect>
                  </a14:imgLayer>
                </a14:imgProps>
              </a:ext>
              <a:ext uri="{28A0092B-C50C-407E-A947-70E740481C1C}">
                <a14:useLocalDpi xmlns:a14="http://schemas.microsoft.com/office/drawing/2010/main" val="0"/>
              </a:ext>
            </a:extLst>
          </a:blip>
          <a:stretch>
            <a:fillRect/>
          </a:stretch>
        </p:blipFill>
        <p:spPr>
          <a:xfrm>
            <a:off x="10125099" y="227327"/>
            <a:ext cx="1762101" cy="1305259"/>
          </a:xfrm>
          <a:prstGeom prst="rect">
            <a:avLst/>
          </a:prstGeom>
        </p:spPr>
      </p:pic>
    </p:spTree>
    <p:extLst>
      <p:ext uri="{BB962C8B-B14F-4D97-AF65-F5344CB8AC3E}">
        <p14:creationId xmlns:p14="http://schemas.microsoft.com/office/powerpoint/2010/main" val="3123696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6" name="CuadroTexto 5">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7" name="Imagen 6"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8" name="Rectángulo 7"/>
          <p:cNvSpPr/>
          <p:nvPr/>
        </p:nvSpPr>
        <p:spPr>
          <a:xfrm>
            <a:off x="5404833" y="1329677"/>
            <a:ext cx="6096000" cy="3693319"/>
          </a:xfrm>
          <a:prstGeom prst="rect">
            <a:avLst/>
          </a:prstGeom>
        </p:spPr>
        <p:txBody>
          <a:bodyPr>
            <a:spAutoFit/>
          </a:bodyPr>
          <a:lstStyle/>
          <a:p>
            <a:pPr algn="just"/>
            <a:r>
              <a:rPr lang="es-PE" dirty="0" smtClean="0">
                <a:solidFill>
                  <a:srgbClr val="1E1E1E"/>
                </a:solidFill>
                <a:latin typeface="Bookman Old Style" panose="02050604050505020204" pitchFamily="18" charset="0"/>
              </a:rPr>
              <a:t>Los factores que impiden una mayor cantidad de extranjeros condenados sean trasladados a su país de origen</a:t>
            </a:r>
            <a:r>
              <a:rPr lang="es-PE" dirty="0">
                <a:solidFill>
                  <a:srgbClr val="1E1E1E"/>
                </a:solidFill>
                <a:latin typeface="Bookman Old Style" panose="02050604050505020204" pitchFamily="18" charset="0"/>
              </a:rPr>
              <a:t>:</a:t>
            </a:r>
            <a:endParaRPr lang="es-PE" dirty="0" smtClean="0">
              <a:solidFill>
                <a:srgbClr val="1E1E1E"/>
              </a:solidFill>
              <a:latin typeface="Bookman Old Style" panose="02050604050505020204" pitchFamily="18" charset="0"/>
            </a:endParaRPr>
          </a:p>
          <a:p>
            <a:pPr algn="just"/>
            <a:endParaRPr lang="es-PE" dirty="0">
              <a:solidFill>
                <a:srgbClr val="1E1E1E"/>
              </a:solidFill>
              <a:latin typeface="Bookman Old Style" panose="02050604050505020204" pitchFamily="18" charset="0"/>
            </a:endParaRPr>
          </a:p>
          <a:p>
            <a:pPr algn="just"/>
            <a:r>
              <a:rPr lang="es-PE" b="1" dirty="0">
                <a:solidFill>
                  <a:srgbClr val="1E1E1E"/>
                </a:solidFill>
                <a:latin typeface="Bookman Old Style" panose="02050604050505020204" pitchFamily="18" charset="0"/>
              </a:rPr>
              <a:t>P</a:t>
            </a:r>
            <a:r>
              <a:rPr lang="es-PE" b="1" dirty="0" smtClean="0">
                <a:solidFill>
                  <a:srgbClr val="1E1E1E"/>
                </a:solidFill>
                <a:latin typeface="Bookman Old Style" panose="02050604050505020204" pitchFamily="18" charset="0"/>
              </a:rPr>
              <a:t>rimero </a:t>
            </a:r>
            <a:r>
              <a:rPr lang="es-PE" dirty="0" smtClean="0">
                <a:solidFill>
                  <a:srgbClr val="1E1E1E"/>
                </a:solidFill>
                <a:latin typeface="Bookman Old Style" panose="02050604050505020204" pitchFamily="18" charset="0"/>
              </a:rPr>
              <a:t>la excesiva drasticidad de la pena en los marcos penales en aquellos delitos como el tráfico ilícito de drogas, donde justamente se identifica varios condenados extranjeros. </a:t>
            </a:r>
          </a:p>
          <a:p>
            <a:pPr algn="just"/>
            <a:endParaRPr lang="es-PE" dirty="0">
              <a:solidFill>
                <a:srgbClr val="1E1E1E"/>
              </a:solidFill>
              <a:latin typeface="Bookman Old Style" panose="02050604050505020204" pitchFamily="18" charset="0"/>
            </a:endParaRPr>
          </a:p>
          <a:p>
            <a:pPr algn="just"/>
            <a:r>
              <a:rPr lang="es-PE" b="1" dirty="0" smtClean="0">
                <a:solidFill>
                  <a:srgbClr val="1E1E1E"/>
                </a:solidFill>
                <a:latin typeface="Bookman Old Style" panose="02050604050505020204" pitchFamily="18" charset="0"/>
              </a:rPr>
              <a:t>Segundo </a:t>
            </a:r>
            <a:r>
              <a:rPr lang="es-PE" dirty="0" smtClean="0">
                <a:solidFill>
                  <a:srgbClr val="1E1E1E"/>
                </a:solidFill>
                <a:latin typeface="Bookman Old Style" panose="02050604050505020204" pitchFamily="18" charset="0"/>
              </a:rPr>
              <a:t>la falta de suscripción de Convenios Bilaterales con ciertos Estados con el Perú donde se ubican estos sentenciados, no obstante la posibilidad de invocar Convenios Multilaterales. </a:t>
            </a:r>
          </a:p>
        </p:txBody>
      </p:sp>
      <p:pic>
        <p:nvPicPr>
          <p:cNvPr id="9" name="Imagen 8">
            <a:extLst>
              <a:ext uri="{FF2B5EF4-FFF2-40B4-BE49-F238E27FC236}">
                <a16:creationId xmlns:a16="http://schemas.microsoft.com/office/drawing/2014/main" id="{E753AF4F-E119-439A-BE32-34F266AC3CF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37" b="89641" l="9167" r="90667">
                        <a14:foregroundMark x1="90833" y1="23467" x2="90833" y2="23467"/>
                        <a14:foregroundMark x1="9167" y1="52854" x2="9167" y2="52854"/>
                      </a14:backgroundRemoval>
                    </a14:imgEffect>
                  </a14:imgLayer>
                </a14:imgProps>
              </a:ext>
              <a:ext uri="{28A0092B-C50C-407E-A947-70E740481C1C}">
                <a14:useLocalDpi xmlns:a14="http://schemas.microsoft.com/office/drawing/2010/main" val="0"/>
              </a:ext>
            </a:extLst>
          </a:blip>
          <a:stretch>
            <a:fillRect/>
          </a:stretch>
        </p:blipFill>
        <p:spPr>
          <a:xfrm flipH="1">
            <a:off x="635358" y="1401562"/>
            <a:ext cx="4685833" cy="4179079"/>
          </a:xfrm>
          <a:prstGeom prst="rect">
            <a:avLst/>
          </a:prstGeom>
        </p:spPr>
      </p:pic>
      <p:pic>
        <p:nvPicPr>
          <p:cNvPr id="10" name="Imagen 9"/>
          <p:cNvPicPr>
            <a:picLocks noChangeAspect="1"/>
          </p:cNvPicPr>
          <p:nvPr/>
        </p:nvPicPr>
        <p:blipFill>
          <a:blip r:embed="rId8">
            <a:extLst>
              <a:ext uri="{BEBA8EAE-BF5A-486C-A8C5-ECC9F3942E4B}">
                <a14:imgProps xmlns:a14="http://schemas.microsoft.com/office/drawing/2010/main">
                  <a14:imgLayer r:embed="rId9">
                    <a14:imgEffect>
                      <a14:backgroundRemoval t="0" b="99000" l="10000" r="90000">
                        <a14:foregroundMark x1="19630" y1="74500" x2="75926" y2="75500"/>
                        <a14:foregroundMark x1="19630" y1="89000" x2="80370" y2="92000"/>
                        <a14:foregroundMark x1="22593" y1="73500" x2="76667" y2="70500"/>
                        <a14:foregroundMark x1="79630" y1="75500" x2="81111" y2="93000"/>
                        <a14:foregroundMark x1="21852" y1="76500" x2="19630" y2="99000"/>
                        <a14:foregroundMark x1="77407" y1="74500" x2="86296" y2="98000"/>
                        <a14:foregroundMark x1="17407" y1="70500" x2="18148" y2="90000"/>
                        <a14:foregroundMark x1="18889" y1="73500" x2="52593" y2="76500"/>
                        <a14:foregroundMark x1="14444" y1="93000" x2="48148" y2="95000"/>
                        <a14:foregroundMark x1="58889" y1="74500" x2="77407" y2="90000"/>
                        <a14:foregroundMark x1="61111" y1="81500" x2="62593" y2="82000"/>
                        <a14:foregroundMark x1="18889" y1="74500" x2="12963" y2="99000"/>
                        <a14:foregroundMark x1="79630" y1="72500" x2="87407" y2="91000"/>
                      </a14:backgroundRemoval>
                    </a14:imgEffect>
                  </a14:imgLayer>
                </a14:imgProps>
              </a:ext>
              <a:ext uri="{28A0092B-C50C-407E-A947-70E740481C1C}">
                <a14:useLocalDpi xmlns:a14="http://schemas.microsoft.com/office/drawing/2010/main" val="0"/>
              </a:ext>
            </a:extLst>
          </a:blip>
          <a:stretch>
            <a:fillRect/>
          </a:stretch>
        </p:blipFill>
        <p:spPr>
          <a:xfrm>
            <a:off x="10125099" y="-17374"/>
            <a:ext cx="1762101" cy="1305259"/>
          </a:xfrm>
          <a:prstGeom prst="rect">
            <a:avLst/>
          </a:prstGeom>
        </p:spPr>
      </p:pic>
    </p:spTree>
    <p:extLst>
      <p:ext uri="{BB962C8B-B14F-4D97-AF65-F5344CB8AC3E}">
        <p14:creationId xmlns:p14="http://schemas.microsoft.com/office/powerpoint/2010/main" val="2208953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6" name="CuadroTexto 5">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7" name="Imagen 6"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8" name="Rectángulo 7"/>
          <p:cNvSpPr/>
          <p:nvPr/>
        </p:nvSpPr>
        <p:spPr>
          <a:xfrm>
            <a:off x="1000259" y="1887035"/>
            <a:ext cx="6096000" cy="2585323"/>
          </a:xfrm>
          <a:prstGeom prst="rect">
            <a:avLst/>
          </a:prstGeom>
        </p:spPr>
        <p:txBody>
          <a:bodyPr>
            <a:spAutoFit/>
          </a:bodyPr>
          <a:lstStyle/>
          <a:p>
            <a:pPr algn="just"/>
            <a:r>
              <a:rPr lang="es-PE" dirty="0">
                <a:solidFill>
                  <a:srgbClr val="1E1E1E"/>
                </a:solidFill>
                <a:latin typeface="Bookman Old Style" panose="02050604050505020204" pitchFamily="18" charset="0"/>
              </a:rPr>
              <a:t> Incentivar la aplicación de esta figura jurídica, el traslado de sentenciados extranjeros a su país de origen, es fundamental no solo para propiciar su verdadera rehabilitación social, sino también para descongestionar de manera gradual y progresiva los Establecimientos penitenciarios en el país, que se encuentran totalmente tugurizados, sobre poblados, que impiden precisamente alcanzar los fines constitucionales de la pena.</a:t>
            </a:r>
          </a:p>
        </p:txBody>
      </p:sp>
      <p:pic>
        <p:nvPicPr>
          <p:cNvPr id="9" name="Imagen 8">
            <a:extLst>
              <a:ext uri="{FF2B5EF4-FFF2-40B4-BE49-F238E27FC236}">
                <a16:creationId xmlns:a16="http://schemas.microsoft.com/office/drawing/2014/main" id="{5E33E666-DD69-42C8-881D-1600668FE3F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333" b="89778" l="3556" r="96000">
                        <a14:foregroundMark x1="91556" y1="79556" x2="91556" y2="79556"/>
                        <a14:foregroundMark x1="92000" y1="85333" x2="92000" y2="85333"/>
                        <a14:foregroundMark x1="96444" y1="80889" x2="96444" y2="80889"/>
                        <a14:foregroundMark x1="96444" y1="79556" x2="96444" y2="79556"/>
                        <a14:foregroundMark x1="81333" y1="44444" x2="81333" y2="44444"/>
                        <a14:foregroundMark x1="20000" y1="32000" x2="20000" y2="32000"/>
                        <a14:foregroundMark x1="16000" y1="24444" x2="16000" y2="24444"/>
                        <a14:foregroundMark x1="7556" y1="22667" x2="7556" y2="22667"/>
                        <a14:foregroundMark x1="3556" y1="26222" x2="3556" y2="26222"/>
                        <a14:foregroundMark x1="21333" y1="40444" x2="21333" y2="40444"/>
                        <a14:foregroundMark x1="22222" y1="38667" x2="22222" y2="38667"/>
                        <a14:foregroundMark x1="23556" y1="38667" x2="23556" y2="38667"/>
                        <a14:foregroundMark x1="21333" y1="40889" x2="21333" y2="40889"/>
                        <a14:foregroundMark x1="46222" y1="10222" x2="46222" y2="10222"/>
                        <a14:foregroundMark x1="38222" y1="9333" x2="38222" y2="9333"/>
                        <a14:foregroundMark x1="38222" y1="8889" x2="38222" y2="8889"/>
                        <a14:foregroundMark x1="39556" y1="7556" x2="39556" y2="7556"/>
                        <a14:foregroundMark x1="39111" y1="7111" x2="39111" y2="7111"/>
                        <a14:foregroundMark x1="42222" y1="6667" x2="42222" y2="6667"/>
                        <a14:foregroundMark x1="44444" y1="6667" x2="44444" y2="6667"/>
                        <a14:foregroundMark x1="46222" y1="6222" x2="46222" y2="6222"/>
                        <a14:foregroundMark x1="45333" y1="5778" x2="45333" y2="5778"/>
                        <a14:foregroundMark x1="41778" y1="5333" x2="41778" y2="5333"/>
                        <a14:foregroundMark x1="40889" y1="5333" x2="40889" y2="5333"/>
                        <a14:foregroundMark x1="40444" y1="4889" x2="40444" y2="4889"/>
                        <a14:foregroundMark x1="37778" y1="5778" x2="37778" y2="5778"/>
                        <a14:foregroundMark x1="36889" y1="5778" x2="36000" y2="5778"/>
                        <a14:foregroundMark x1="35111" y1="5778" x2="35111" y2="5778"/>
                        <a14:foregroundMark x1="34222" y1="7556" x2="34222" y2="7556"/>
                        <a14:foregroundMark x1="33333" y1="8444" x2="33333" y2="8444"/>
                        <a14:foregroundMark x1="30667" y1="9778" x2="30667" y2="9778"/>
                        <a14:foregroundMark x1="29333" y1="9778" x2="29333" y2="9778"/>
                        <a14:foregroundMark x1="29333" y1="8444" x2="29333" y2="8444"/>
                        <a14:foregroundMark x1="29778" y1="7111" x2="29778" y2="7111"/>
                        <a14:backgroundMark x1="31111" y1="41778" x2="31111" y2="41778"/>
                        <a14:backgroundMark x1="22667" y1="40444" x2="22667" y2="40444"/>
                        <a14:backgroundMark x1="23556" y1="36000" x2="23556" y2="36000"/>
                        <a14:backgroundMark x1="22222" y1="38222" x2="22222" y2="38222"/>
                        <a14:backgroundMark x1="32000" y1="7111" x2="32000" y2="7111"/>
                        <a14:backgroundMark x1="29333" y1="9778" x2="29333" y2="9778"/>
                        <a14:backgroundMark x1="29778" y1="8444" x2="29778" y2="8444"/>
                        <a14:backgroundMark x1="31556" y1="8444" x2="31556" y2="8444"/>
                        <a14:backgroundMark x1="36444" y1="6222" x2="36444" y2="6222"/>
                      </a14:backgroundRemoval>
                    </a14:imgEffect>
                  </a14:imgLayer>
                </a14:imgProps>
              </a:ext>
              <a:ext uri="{28A0092B-C50C-407E-A947-70E740481C1C}">
                <a14:useLocalDpi xmlns:a14="http://schemas.microsoft.com/office/drawing/2010/main" val="0"/>
              </a:ext>
            </a:extLst>
          </a:blip>
          <a:stretch>
            <a:fillRect/>
          </a:stretch>
        </p:blipFill>
        <p:spPr>
          <a:xfrm>
            <a:off x="8258718" y="2000250"/>
            <a:ext cx="2581578" cy="2857500"/>
          </a:xfrm>
          <a:prstGeom prst="rect">
            <a:avLst/>
          </a:prstGeom>
        </p:spPr>
      </p:pic>
      <p:pic>
        <p:nvPicPr>
          <p:cNvPr id="10" name="Imagen 9"/>
          <p:cNvPicPr>
            <a:picLocks noChangeAspect="1"/>
          </p:cNvPicPr>
          <p:nvPr/>
        </p:nvPicPr>
        <p:blipFill>
          <a:blip r:embed="rId8">
            <a:extLst>
              <a:ext uri="{BEBA8EAE-BF5A-486C-A8C5-ECC9F3942E4B}">
                <a14:imgProps xmlns:a14="http://schemas.microsoft.com/office/drawing/2010/main">
                  <a14:imgLayer r:embed="rId9">
                    <a14:imgEffect>
                      <a14:backgroundRemoval t="0" b="99000" l="10000" r="90000">
                        <a14:foregroundMark x1="19630" y1="74500" x2="75926" y2="75500"/>
                        <a14:foregroundMark x1="19630" y1="89000" x2="80370" y2="92000"/>
                        <a14:foregroundMark x1="22593" y1="73500" x2="76667" y2="70500"/>
                        <a14:foregroundMark x1="79630" y1="75500" x2="81111" y2="93000"/>
                        <a14:foregroundMark x1="21852" y1="76500" x2="19630" y2="99000"/>
                        <a14:foregroundMark x1="77407" y1="74500" x2="86296" y2="98000"/>
                        <a14:foregroundMark x1="17407" y1="70500" x2="18148" y2="90000"/>
                        <a14:foregroundMark x1="18889" y1="73500" x2="52593" y2="76500"/>
                        <a14:foregroundMark x1="14444" y1="93000" x2="48148" y2="95000"/>
                        <a14:foregroundMark x1="58889" y1="74500" x2="77407" y2="90000"/>
                        <a14:foregroundMark x1="61111" y1="81500" x2="62593" y2="82000"/>
                        <a14:foregroundMark x1="18889" y1="74500" x2="12963" y2="99000"/>
                        <a14:foregroundMark x1="79630" y1="72500" x2="87407" y2="91000"/>
                      </a14:backgroundRemoval>
                    </a14:imgEffect>
                  </a14:imgLayer>
                </a14:imgProps>
              </a:ext>
              <a:ext uri="{28A0092B-C50C-407E-A947-70E740481C1C}">
                <a14:useLocalDpi xmlns:a14="http://schemas.microsoft.com/office/drawing/2010/main" val="0"/>
              </a:ext>
            </a:extLst>
          </a:blip>
          <a:stretch>
            <a:fillRect/>
          </a:stretch>
        </p:blipFill>
        <p:spPr>
          <a:xfrm>
            <a:off x="10125099" y="-17374"/>
            <a:ext cx="1762101" cy="1305259"/>
          </a:xfrm>
          <a:prstGeom prst="rect">
            <a:avLst/>
          </a:prstGeom>
        </p:spPr>
      </p:pic>
    </p:spTree>
    <p:extLst>
      <p:ext uri="{BB962C8B-B14F-4D97-AF65-F5344CB8AC3E}">
        <p14:creationId xmlns:p14="http://schemas.microsoft.com/office/powerpoint/2010/main" val="2846181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6" name="CuadroTexto 5">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7" name="Imagen 6"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8" name="Rectángulo 7"/>
          <p:cNvSpPr/>
          <p:nvPr/>
        </p:nvSpPr>
        <p:spPr>
          <a:xfrm>
            <a:off x="4683617" y="2437673"/>
            <a:ext cx="6096000" cy="1477328"/>
          </a:xfrm>
          <a:prstGeom prst="rect">
            <a:avLst/>
          </a:prstGeom>
        </p:spPr>
        <p:txBody>
          <a:bodyPr>
            <a:spAutoFit/>
          </a:bodyPr>
          <a:lstStyle/>
          <a:p>
            <a:pPr algn="just"/>
            <a:r>
              <a:rPr lang="es-PE" dirty="0">
                <a:solidFill>
                  <a:srgbClr val="1E1E1E"/>
                </a:solidFill>
                <a:latin typeface="Bookman Old Style" panose="02050604050505020204" pitchFamily="18" charset="0"/>
              </a:rPr>
              <a:t>Así  de articular un trabajo coordinado con las embajadas y consulados de los Estados con la administración del </a:t>
            </a:r>
            <a:r>
              <a:rPr lang="es-PE" dirty="0" smtClean="0">
                <a:solidFill>
                  <a:srgbClr val="1E1E1E"/>
                </a:solidFill>
                <a:latin typeface="Bookman Old Style" panose="02050604050505020204" pitchFamily="18" charset="0"/>
              </a:rPr>
              <a:t>INPE, </a:t>
            </a:r>
            <a:r>
              <a:rPr lang="es-PE" dirty="0">
                <a:solidFill>
                  <a:srgbClr val="1E1E1E"/>
                </a:solidFill>
                <a:latin typeface="Bookman Old Style" panose="02050604050505020204" pitchFamily="18" charset="0"/>
              </a:rPr>
              <a:t>así apoyar logísticamente a los sentenciados extranjeros para acceder al traslado a su país de origen.</a:t>
            </a:r>
          </a:p>
        </p:txBody>
      </p:sp>
      <p:pic>
        <p:nvPicPr>
          <p:cNvPr id="9" name="Imagen 8">
            <a:extLst>
              <a:ext uri="{FF2B5EF4-FFF2-40B4-BE49-F238E27FC236}">
                <a16:creationId xmlns:a16="http://schemas.microsoft.com/office/drawing/2014/main" id="{CC728572-3A99-42ED-A62A-5D07E1AD8E9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8381" r="89905">
                        <a14:foregroundMark x1="54667" y1="17429" x2="54667" y2="17429"/>
                        <a14:foregroundMark x1="54095" y1="15429" x2="54095" y2="15429"/>
                        <a14:foregroundMark x1="53333" y1="15714" x2="53333" y2="15714"/>
                        <a14:foregroundMark x1="53333" y1="15143" x2="53333" y2="15143"/>
                        <a14:foregroundMark x1="53714" y1="14000" x2="53714" y2="14000"/>
                        <a14:foregroundMark x1="57143" y1="14571" x2="57143" y2="14571"/>
                        <a14:foregroundMark x1="8381" y1="70286" x2="8381" y2="70286"/>
                      </a14:backgroundRemoval>
                    </a14:imgEffect>
                  </a14:imgLayer>
                </a14:imgProps>
              </a:ext>
              <a:ext uri="{28A0092B-C50C-407E-A947-70E740481C1C}">
                <a14:useLocalDpi xmlns:a14="http://schemas.microsoft.com/office/drawing/2010/main" val="0"/>
              </a:ext>
            </a:extLst>
          </a:blip>
          <a:stretch>
            <a:fillRect/>
          </a:stretch>
        </p:blipFill>
        <p:spPr>
          <a:xfrm>
            <a:off x="317679" y="1365840"/>
            <a:ext cx="4063104" cy="3488703"/>
          </a:xfrm>
          <a:prstGeom prst="rect">
            <a:avLst/>
          </a:prstGeom>
        </p:spPr>
      </p:pic>
      <p:pic>
        <p:nvPicPr>
          <p:cNvPr id="10" name="Imagen 9"/>
          <p:cNvPicPr>
            <a:picLocks noChangeAspect="1"/>
          </p:cNvPicPr>
          <p:nvPr/>
        </p:nvPicPr>
        <p:blipFill>
          <a:blip r:embed="rId8">
            <a:extLst>
              <a:ext uri="{BEBA8EAE-BF5A-486C-A8C5-ECC9F3942E4B}">
                <a14:imgProps xmlns:a14="http://schemas.microsoft.com/office/drawing/2010/main">
                  <a14:imgLayer r:embed="rId9">
                    <a14:imgEffect>
                      <a14:backgroundRemoval t="0" b="99000" l="10000" r="90000">
                        <a14:foregroundMark x1="19630" y1="74500" x2="75926" y2="75500"/>
                        <a14:foregroundMark x1="19630" y1="89000" x2="80370" y2="92000"/>
                        <a14:foregroundMark x1="22593" y1="73500" x2="76667" y2="70500"/>
                        <a14:foregroundMark x1="79630" y1="75500" x2="81111" y2="93000"/>
                        <a14:foregroundMark x1="21852" y1="76500" x2="19630" y2="99000"/>
                        <a14:foregroundMark x1="77407" y1="74500" x2="86296" y2="98000"/>
                        <a14:foregroundMark x1="17407" y1="70500" x2="18148" y2="90000"/>
                        <a14:foregroundMark x1="18889" y1="73500" x2="52593" y2="76500"/>
                        <a14:foregroundMark x1="14444" y1="93000" x2="48148" y2="95000"/>
                        <a14:foregroundMark x1="58889" y1="74500" x2="77407" y2="90000"/>
                        <a14:foregroundMark x1="61111" y1="81500" x2="62593" y2="82000"/>
                        <a14:foregroundMark x1="18889" y1="74500" x2="12963" y2="99000"/>
                        <a14:foregroundMark x1="79630" y1="72500" x2="87407" y2="91000"/>
                      </a14:backgroundRemoval>
                    </a14:imgEffect>
                  </a14:imgLayer>
                </a14:imgProps>
              </a:ext>
              <a:ext uri="{28A0092B-C50C-407E-A947-70E740481C1C}">
                <a14:useLocalDpi xmlns:a14="http://schemas.microsoft.com/office/drawing/2010/main" val="0"/>
              </a:ext>
            </a:extLst>
          </a:blip>
          <a:stretch>
            <a:fillRect/>
          </a:stretch>
        </p:blipFill>
        <p:spPr>
          <a:xfrm>
            <a:off x="10125099" y="-17374"/>
            <a:ext cx="1762101" cy="1305259"/>
          </a:xfrm>
          <a:prstGeom prst="rect">
            <a:avLst/>
          </a:prstGeom>
        </p:spPr>
      </p:pic>
    </p:spTree>
    <p:extLst>
      <p:ext uri="{BB962C8B-B14F-4D97-AF65-F5344CB8AC3E}">
        <p14:creationId xmlns:p14="http://schemas.microsoft.com/office/powerpoint/2010/main" val="546564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51F0DE8B-AB7B-4477-A3B0-2195E17DD37F}"/>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6" name="CuadroTexto 5">
            <a:extLst>
              <a:ext uri="{FF2B5EF4-FFF2-40B4-BE49-F238E27FC236}">
                <a16:creationId xmlns:a16="http://schemas.microsoft.com/office/drawing/2014/main" id="{B9514162-D975-465B-9192-5B1ED9D4721A}"/>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7" name="Imagen 6" descr="C:\Users\usuario\Pictures\icono-del-vector-correo-email-ejemplo-sobre-símbolo-de-dirección-para-la-web-los-contactos-o-carta-comercial-comunicación-135062044.jpg"/>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10" name="Rectángulo 9"/>
          <p:cNvSpPr/>
          <p:nvPr/>
        </p:nvSpPr>
        <p:spPr>
          <a:xfrm>
            <a:off x="948744" y="1723345"/>
            <a:ext cx="6096000" cy="2585323"/>
          </a:xfrm>
          <a:prstGeom prst="rect">
            <a:avLst/>
          </a:prstGeom>
        </p:spPr>
        <p:txBody>
          <a:bodyPr>
            <a:spAutoFit/>
          </a:bodyPr>
          <a:lstStyle/>
          <a:p>
            <a:pPr algn="just"/>
            <a:r>
              <a:rPr lang="es-PE" dirty="0" smtClean="0"/>
              <a:t> </a:t>
            </a:r>
            <a:r>
              <a:rPr lang="es-PE" dirty="0">
                <a:solidFill>
                  <a:srgbClr val="1E1E1E"/>
                </a:solidFill>
                <a:latin typeface="Bookman Old Style" panose="02050604050505020204" pitchFamily="18" charset="0"/>
              </a:rPr>
              <a:t>Si resulta adecuado, mejor dicho optimo la regulación normativa qué nuestro </a:t>
            </a:r>
            <a:r>
              <a:rPr lang="es-PE" dirty="0" smtClean="0">
                <a:solidFill>
                  <a:srgbClr val="1E1E1E"/>
                </a:solidFill>
                <a:latin typeface="Bookman Old Style" panose="02050604050505020204" pitchFamily="18" charset="0"/>
              </a:rPr>
              <a:t>país </a:t>
            </a:r>
            <a:r>
              <a:rPr lang="es-PE" dirty="0">
                <a:solidFill>
                  <a:srgbClr val="1E1E1E"/>
                </a:solidFill>
                <a:latin typeface="Bookman Old Style" panose="02050604050505020204" pitchFamily="18" charset="0"/>
              </a:rPr>
              <a:t>a acogido la figura del Traslado de Condenados en el libro Séptimo del CPP, estableciendo las bases, es decir las regulaciones generales que han de ser completadas con las diversas estipulaciones que se han plasmado en los Convenios y Tratados internacionales bilaterales y  multilaterales que el Estado peruano a suscrito en los últimos tiempos.</a:t>
            </a:r>
          </a:p>
        </p:txBody>
      </p:sp>
      <p:pic>
        <p:nvPicPr>
          <p:cNvPr id="11" name="Imagen 10">
            <a:extLst>
              <a:ext uri="{FF2B5EF4-FFF2-40B4-BE49-F238E27FC236}">
                <a16:creationId xmlns:a16="http://schemas.microsoft.com/office/drawing/2014/main" id="{E0606022-9A2E-4708-9E0D-D12DDBF4E16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333" b="89815" l="9871" r="89700">
                        <a14:foregroundMark x1="50644" y1="10648" x2="50644" y2="10648"/>
                        <a14:foregroundMark x1="49356" y1="8333" x2="49356" y2="8333"/>
                        <a14:foregroundMark x1="45494" y1="8333" x2="45494" y2="8333"/>
                        <a14:foregroundMark x1="43777" y1="8333" x2="43777" y2="8333"/>
                        <a14:foregroundMark x1="41202" y1="8333" x2="41202" y2="8333"/>
                        <a14:foregroundMark x1="31330" y1="85185" x2="31330" y2="85185"/>
                        <a14:foregroundMark x1="30043" y1="81944" x2="30043" y2="81944"/>
                        <a14:foregroundMark x1="28755" y1="83796" x2="28755" y2="83796"/>
                        <a14:foregroundMark x1="28755" y1="81019" x2="28755" y2="81019"/>
                      </a14:backgroundRemoval>
                    </a14:imgEffect>
                  </a14:imgLayer>
                </a14:imgProps>
              </a:ext>
              <a:ext uri="{28A0092B-C50C-407E-A947-70E740481C1C}">
                <a14:useLocalDpi xmlns:a14="http://schemas.microsoft.com/office/drawing/2010/main" val="0"/>
              </a:ext>
            </a:extLst>
          </a:blip>
          <a:stretch>
            <a:fillRect/>
          </a:stretch>
        </p:blipFill>
        <p:spPr>
          <a:xfrm>
            <a:off x="7413658" y="2034221"/>
            <a:ext cx="3348761" cy="3316484"/>
          </a:xfrm>
          <a:prstGeom prst="rect">
            <a:avLst/>
          </a:prstGeom>
        </p:spPr>
      </p:pic>
      <p:pic>
        <p:nvPicPr>
          <p:cNvPr id="12" name="Imagen 11"/>
          <p:cNvPicPr>
            <a:picLocks noChangeAspect="1"/>
          </p:cNvPicPr>
          <p:nvPr/>
        </p:nvPicPr>
        <p:blipFill>
          <a:blip r:embed="rId8">
            <a:extLst>
              <a:ext uri="{BEBA8EAE-BF5A-486C-A8C5-ECC9F3942E4B}">
                <a14:imgProps xmlns:a14="http://schemas.microsoft.com/office/drawing/2010/main">
                  <a14:imgLayer r:embed="rId9">
                    <a14:imgEffect>
                      <a14:backgroundRemoval t="0" b="99000" l="10000" r="90000">
                        <a14:foregroundMark x1="19630" y1="74500" x2="75926" y2="75500"/>
                        <a14:foregroundMark x1="19630" y1="89000" x2="80370" y2="92000"/>
                        <a14:foregroundMark x1="22593" y1="73500" x2="76667" y2="70500"/>
                        <a14:foregroundMark x1="79630" y1="75500" x2="81111" y2="93000"/>
                        <a14:foregroundMark x1="21852" y1="76500" x2="19630" y2="99000"/>
                        <a14:foregroundMark x1="77407" y1="74500" x2="86296" y2="98000"/>
                        <a14:foregroundMark x1="17407" y1="70500" x2="18148" y2="90000"/>
                        <a14:foregroundMark x1="18889" y1="73500" x2="52593" y2="76500"/>
                        <a14:foregroundMark x1="14444" y1="93000" x2="48148" y2="95000"/>
                        <a14:foregroundMark x1="58889" y1="74500" x2="77407" y2="90000"/>
                        <a14:foregroundMark x1="61111" y1="81500" x2="62593" y2="82000"/>
                        <a14:foregroundMark x1="18889" y1="74500" x2="12963" y2="99000"/>
                        <a14:foregroundMark x1="79630" y1="72500" x2="87407" y2="91000"/>
                      </a14:backgroundRemoval>
                    </a14:imgEffect>
                  </a14:imgLayer>
                </a14:imgProps>
              </a:ext>
              <a:ext uri="{28A0092B-C50C-407E-A947-70E740481C1C}">
                <a14:useLocalDpi xmlns:a14="http://schemas.microsoft.com/office/drawing/2010/main" val="0"/>
              </a:ext>
            </a:extLst>
          </a:blip>
          <a:stretch>
            <a:fillRect/>
          </a:stretch>
        </p:blipFill>
        <p:spPr>
          <a:xfrm>
            <a:off x="10125099" y="-17374"/>
            <a:ext cx="1762101" cy="1305259"/>
          </a:xfrm>
          <a:prstGeom prst="rect">
            <a:avLst/>
          </a:prstGeom>
        </p:spPr>
      </p:pic>
    </p:spTree>
    <p:extLst>
      <p:ext uri="{BB962C8B-B14F-4D97-AF65-F5344CB8AC3E}">
        <p14:creationId xmlns:p14="http://schemas.microsoft.com/office/powerpoint/2010/main" val="163371370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1430</Words>
  <Application>Microsoft Office PowerPoint</Application>
  <PresentationFormat>Panorámica</PresentationFormat>
  <Paragraphs>76</Paragraphs>
  <Slides>22</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22</vt:i4>
      </vt:variant>
    </vt:vector>
  </HeadingPairs>
  <TitlesOfParts>
    <vt:vector size="31" baseType="lpstr">
      <vt:lpstr>Aharoni</vt:lpstr>
      <vt:lpstr>Arial</vt:lpstr>
      <vt:lpstr>Bookman Old Style</vt:lpstr>
      <vt:lpstr>Calibri</vt:lpstr>
      <vt:lpstr>Calibri Light</vt:lpstr>
      <vt:lpstr>Palatino Linotype</vt:lpstr>
      <vt:lpstr>Segoe UI Historic</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Luffi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Luffi</cp:lastModifiedBy>
  <cp:revision>5</cp:revision>
  <dcterms:created xsi:type="dcterms:W3CDTF">2021-04-06T04:11:16Z</dcterms:created>
  <dcterms:modified xsi:type="dcterms:W3CDTF">2021-04-06T05:55:36Z</dcterms:modified>
</cp:coreProperties>
</file>