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26" r:id="rId3"/>
    <p:sldId id="448" r:id="rId4"/>
    <p:sldId id="449" r:id="rId5"/>
    <p:sldId id="450" r:id="rId6"/>
    <p:sldId id="451" r:id="rId7"/>
    <p:sldId id="452" r:id="rId8"/>
    <p:sldId id="454" r:id="rId9"/>
    <p:sldId id="455" r:id="rId10"/>
    <p:sldId id="457" r:id="rId11"/>
    <p:sldId id="458" r:id="rId12"/>
    <p:sldId id="459" r:id="rId13"/>
    <p:sldId id="460" r:id="rId14"/>
    <p:sldId id="456" r:id="rId15"/>
    <p:sldId id="465" r:id="rId16"/>
    <p:sldId id="464" r:id="rId17"/>
    <p:sldId id="461" r:id="rId18"/>
    <p:sldId id="466" r:id="rId19"/>
    <p:sldId id="467" r:id="rId20"/>
    <p:sldId id="468" r:id="rId21"/>
    <p:sldId id="462" r:id="rId22"/>
    <p:sldId id="463" r:id="rId23"/>
    <p:sldId id="469" r:id="rId24"/>
    <p:sldId id="470" r:id="rId25"/>
    <p:sldId id="471" r:id="rId26"/>
    <p:sldId id="472" r:id="rId27"/>
    <p:sldId id="473" r:id="rId28"/>
    <p:sldId id="474" r:id="rId29"/>
    <p:sldId id="475" r:id="rId30"/>
    <p:sldId id="476" r:id="rId31"/>
    <p:sldId id="477" r:id="rId32"/>
    <p:sldId id="478" r:id="rId33"/>
    <p:sldId id="479" r:id="rId34"/>
    <p:sldId id="481" r:id="rId35"/>
    <p:sldId id="482" r:id="rId36"/>
    <p:sldId id="483" r:id="rId37"/>
    <p:sldId id="257" r:id="rId38"/>
    <p:sldId id="259" r:id="rId39"/>
    <p:sldId id="260" r:id="rId40"/>
    <p:sldId id="261" r:id="rId41"/>
    <p:sldId id="262" r:id="rId42"/>
    <p:sldId id="263" r:id="rId43"/>
    <p:sldId id="264" r:id="rId44"/>
    <p:sldId id="265" r:id="rId45"/>
    <p:sldId id="266" r:id="rId46"/>
    <p:sldId id="267" r:id="rId47"/>
    <p:sldId id="268" r:id="rId48"/>
    <p:sldId id="269" r:id="rId49"/>
    <p:sldId id="270" r:id="rId50"/>
    <p:sldId id="271" r:id="rId51"/>
    <p:sldId id="272" r:id="rId52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3201A5-7DBF-4A84-B07A-70595F751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3162CB-5E74-4612-8247-D5D5E7A48E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4A7A32-E085-42D6-9F68-2C12284EE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8BAB-6F0F-44F7-ACEE-EF20B84AD4FE}" type="datetimeFigureOut">
              <a:rPr lang="es-PE" smtClean="0"/>
              <a:t>7/07/2025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5F41B5-6542-409B-99FC-C6A70AD82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747BC2-91BC-49C7-AE17-0913EF5F9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D985-93F0-44A7-8B2C-7568C2A39D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206415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F91BB4-32F7-40E7-9C52-704BCBDB9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CD7D827-F952-4CC4-84ED-626F7AC86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A4F3D4-C732-4ED2-8A25-8D57096C2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8BAB-6F0F-44F7-ACEE-EF20B84AD4FE}" type="datetimeFigureOut">
              <a:rPr lang="es-PE" smtClean="0"/>
              <a:t>7/07/2025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B12EEB-A6DC-48EE-80CD-AEFC88A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62D359-543B-4975-88DB-34F6E1A5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D985-93F0-44A7-8B2C-7568C2A39D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06213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760C74-E8CB-4A41-8FAC-00BAE3F1A6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1CC35E-EE99-49DD-92DB-4E71652EE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7694CD-F89E-4A5B-92D2-4089A8967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8BAB-6F0F-44F7-ACEE-EF20B84AD4FE}" type="datetimeFigureOut">
              <a:rPr lang="es-PE" smtClean="0"/>
              <a:t>7/07/2025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770450-4741-4B90-BC79-31CEE5D8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F8BF94-6585-4F67-A9F5-E05BFF59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D985-93F0-44A7-8B2C-7568C2A39D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39467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2944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7CED33-14FB-4B21-B3B7-2F4140A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4F600C-6AB9-4157-A272-3EBA64419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9DC284-2185-438E-A813-9C41EAA9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8BAB-6F0F-44F7-ACEE-EF20B84AD4FE}" type="datetimeFigureOut">
              <a:rPr lang="es-PE" smtClean="0"/>
              <a:t>7/07/2025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216D7D-C1AB-47EB-A471-9DF3512CE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05776E-6F16-416B-8826-1745D0B5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D985-93F0-44A7-8B2C-7568C2A39D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0030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8CF934-CC13-4588-B5FB-A1E1AC031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ABCD07-E721-4E9A-A48C-9DA98BC17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A17F5E-B9EE-43CB-8853-2A6182DA9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8BAB-6F0F-44F7-ACEE-EF20B84AD4FE}" type="datetimeFigureOut">
              <a:rPr lang="es-PE" smtClean="0"/>
              <a:t>7/07/2025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5215EC-1D34-40BB-B9D5-C83E426D3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E7FEB5-44C8-42CF-84E0-95D38551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D985-93F0-44A7-8B2C-7568C2A39D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50149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1DC04-CDE1-4F91-ACBD-1C9171BF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88F424-3AE6-44ED-B819-E08E6ECED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E4A7BE-60CF-4497-9FA2-903EA2883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ED20F8-1C0C-4F3A-812C-BBC410DA5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8BAB-6F0F-44F7-ACEE-EF20B84AD4FE}" type="datetimeFigureOut">
              <a:rPr lang="es-PE" smtClean="0"/>
              <a:t>7/07/2025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C341B6-A650-4F7C-A434-882C96359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F79479-B4E0-4A21-AE1E-80A79124F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D985-93F0-44A7-8B2C-7568C2A39D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640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929145-5312-4118-AD48-833BC457F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DCAEA5-3B19-44D6-B600-497C61B27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9ED7C9-D7F8-40A9-97F0-D9CB7C277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C59F77A-EC2E-4E2D-8992-613AC5323A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29CC904-A926-4BC6-82B0-42DFB81067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789F093-2755-4A97-A61B-9B8FD4F98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8BAB-6F0F-44F7-ACEE-EF20B84AD4FE}" type="datetimeFigureOut">
              <a:rPr lang="es-PE" smtClean="0"/>
              <a:t>7/07/2025</a:t>
            </a:fld>
            <a:endParaRPr lang="es-PE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8D133E0-3316-4D27-8F40-7D5D43998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6FB29E5-08B8-444B-9BD0-18DE9DCCD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D985-93F0-44A7-8B2C-7568C2A39D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3491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54659-31F3-4B49-A2ED-A2A484558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024EB9C-ED24-41C4-8633-89919BFF6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8BAB-6F0F-44F7-ACEE-EF20B84AD4FE}" type="datetimeFigureOut">
              <a:rPr lang="es-PE" smtClean="0"/>
              <a:t>7/07/2025</a:t>
            </a:fld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B117D46-E54E-4354-94D0-1057CBD6A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C1A22E5-74D2-4ABA-A542-72C721ED5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D985-93F0-44A7-8B2C-7568C2A39D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66643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1B4866-73B0-4EB9-8205-28458DCC9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8BAB-6F0F-44F7-ACEE-EF20B84AD4FE}" type="datetimeFigureOut">
              <a:rPr lang="es-PE" smtClean="0"/>
              <a:t>7/07/2025</a:t>
            </a:fld>
            <a:endParaRPr lang="es-PE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444625A-5864-4C7D-BA71-D7B56D8D7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39E6D27-22ED-45E9-817E-F81960FB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D985-93F0-44A7-8B2C-7568C2A39D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93531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00E432-DBC8-4B93-839F-A5385FBDD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053B7C-7CF7-450A-BBC2-68E5274EE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F72849F-8DB3-4A49-A110-F178A71CF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B01D4B-CFD3-4769-B078-259F9334D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8BAB-6F0F-44F7-ACEE-EF20B84AD4FE}" type="datetimeFigureOut">
              <a:rPr lang="es-PE" smtClean="0"/>
              <a:t>7/07/2025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34AE4D-D0AD-4588-B969-340D2890C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F3234A-FE5D-40F7-AD87-221990C9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D985-93F0-44A7-8B2C-7568C2A39D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81809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ED264-F610-4827-A520-C49E55D1E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336C1F1-D568-438E-9E16-347678EC41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E0FF5C-B0B4-4185-BDEB-C328C27B3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A1446E-4470-4745-BB0A-1D728DBBE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8BAB-6F0F-44F7-ACEE-EF20B84AD4FE}" type="datetimeFigureOut">
              <a:rPr lang="es-PE" smtClean="0"/>
              <a:t>7/07/2025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0EA5FE-EA74-4432-B6C1-7E17687D7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D4DDBD-D2B5-4CBF-901E-D20D78C3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D985-93F0-44A7-8B2C-7568C2A39D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8892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BBDBF00-3051-451A-BB94-D9DB3CFDF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C0ED34-E7C6-49A9-AB82-A96F86782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7ADD17-8F03-4ACD-BAB6-B296CF9FD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E8BAB-6F0F-44F7-ACEE-EF20B84AD4FE}" type="datetimeFigureOut">
              <a:rPr lang="es-PE" smtClean="0"/>
              <a:t>7/07/2025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E1B27B-61D2-42D6-88BE-21755E00F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D2746B-9714-4B25-80C1-7F2027DEA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ED985-93F0-44A7-8B2C-7568C2A39D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4023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A2EDC-A15A-4A55-BCEB-256ED26E1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PE" b="1" dirty="0">
                <a:solidFill>
                  <a:srgbClr val="FF0000"/>
                </a:solidFill>
              </a:rPr>
              <a:t>TECNICAS DE INVESTIGACION EN CORRUPCION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0AB306-466A-4027-945F-BC70AC75A3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PE" dirty="0"/>
              <a:t>Antonio Arévalo Castillo</a:t>
            </a:r>
          </a:p>
        </p:txBody>
      </p:sp>
    </p:spTree>
    <p:extLst>
      <p:ext uri="{BB962C8B-B14F-4D97-AF65-F5344CB8AC3E}">
        <p14:creationId xmlns:p14="http://schemas.microsoft.com/office/powerpoint/2010/main" val="3124231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9A1AC-1335-4D12-85FB-681A5190B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ECA20E-EC0A-48EC-9FAE-15B5528D65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35FFA9-F1D5-4E3C-82A4-4F8B15A784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35A9B00-B01E-4832-B94C-93C4EC53F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447675"/>
            <a:ext cx="1059180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78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50F06A-FC8F-4F58-8776-AA6C95B3F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BABBB8-EACC-415E-B553-C4F1A02549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CEFDC1-8686-49AC-BDF3-0B761343B1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8A6FB3-A949-449F-9B62-AF43627A4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485775"/>
            <a:ext cx="112395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79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398EB7-C5DE-49DD-9DA0-7568FC2F7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B12672-5F86-4188-A4B4-7AC027FA29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CE6B3C-B408-44FF-A106-7CFF31AD23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53205C-E96F-49C8-90D0-BF7E80AFF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104" y="1825625"/>
            <a:ext cx="7077075" cy="4191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467A2B4-4924-49F3-80C9-1B8772EBA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2" y="255587"/>
            <a:ext cx="984885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30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A5B361-896D-4B82-9708-0CE00DF54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BBC1CC-E882-4C65-B58B-230F88BF92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ADEBF5-FD3E-4B87-8175-0E2671E078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355DBC-D415-462C-9FD9-579C32081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1690687"/>
            <a:ext cx="992505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99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56D9CA9-A78F-4527-B3E4-1A1183660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1924050"/>
            <a:ext cx="847725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57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634C9A-2EDA-4124-92BA-87BF9A3ED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987" y="1738312"/>
            <a:ext cx="85820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50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E27277-6CC5-4ABE-A822-E0D374FBD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387" y="1914525"/>
            <a:ext cx="90392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34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D91848-9B66-45B5-B01E-0C80ACCD6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1276350"/>
            <a:ext cx="813435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18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CE8A3B-6701-4E57-BF5F-D93AC7956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081087"/>
            <a:ext cx="82296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79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09A34C-A0BA-44DD-842F-B5FABAEF3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12" y="690562"/>
            <a:ext cx="1001077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45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81609C-C907-4595-860F-24BFAC4F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/>
              <a:t>Temario</a:t>
            </a:r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643C8D-34EA-44AE-8D98-909938196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E" dirty="0"/>
              <a:t>Videovigilancia y seguimiento de funcionarios implicados.</a:t>
            </a:r>
          </a:p>
          <a:p>
            <a:pPr marL="0" indent="0">
              <a:buNone/>
            </a:pPr>
            <a:endParaRPr lang="es-PE" dirty="0"/>
          </a:p>
          <a:p>
            <a:r>
              <a:rPr lang="es-PE" dirty="0"/>
              <a:t>Interceptación de comunicaciones (grabación de comunicaciones y geolocalización de teléfonos móviles) </a:t>
            </a:r>
          </a:p>
          <a:p>
            <a:endParaRPr lang="es-PE" dirty="0"/>
          </a:p>
          <a:p>
            <a:r>
              <a:rPr lang="es-PE" dirty="0"/>
              <a:t>Agente especial, agente encubierto, agente cibernético.</a:t>
            </a:r>
          </a:p>
          <a:p>
            <a:endParaRPr lang="es-PE" dirty="0"/>
          </a:p>
          <a:p>
            <a:r>
              <a:rPr lang="es-PE" dirty="0"/>
              <a:t>Entrega vigilada.</a:t>
            </a:r>
          </a:p>
        </p:txBody>
      </p:sp>
    </p:spTree>
    <p:extLst>
      <p:ext uri="{BB962C8B-B14F-4D97-AF65-F5344CB8AC3E}">
        <p14:creationId xmlns:p14="http://schemas.microsoft.com/office/powerpoint/2010/main" val="3107997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91E3E5-8A01-46EF-A742-BF2DB19A9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262" y="614362"/>
            <a:ext cx="875347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72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1CA612B-FC7B-4779-B827-D802EC40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1190625"/>
            <a:ext cx="80200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11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18D642D-BB58-4AA3-854E-313ED1921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1038225"/>
            <a:ext cx="7972425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97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B90BFE-F2F3-47EF-84FB-9514C50E5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881062"/>
            <a:ext cx="80772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48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9604CF-7228-40BF-AC8A-3A20C41E3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995362"/>
            <a:ext cx="87630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44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FA3FCA5-2E86-4FDD-98E4-B150E868B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952500"/>
            <a:ext cx="7924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81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EF1349-7B02-426B-99BB-2F14B3DDF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87" y="1200150"/>
            <a:ext cx="789622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47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0D6969-5B3D-442A-9F11-D1BB893BD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012" y="914400"/>
            <a:ext cx="81819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10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07F694-4414-4920-B826-F6986A60A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1023937"/>
            <a:ext cx="82105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94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D142DC9-CC25-45FF-BDD6-3FE79E8CE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5" y="1014412"/>
            <a:ext cx="862965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3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0DB913-FE5C-496C-AB4D-1A34670DBC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9804BE4-A07A-4E27-9DCE-D845D9D46C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0EC2735-C6BF-4046-835E-0D523E23D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719137"/>
            <a:ext cx="1160145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48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B82672-E5FD-494C-B63C-7034A8094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87" y="819150"/>
            <a:ext cx="7820025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69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9F79D1-A19C-4A58-9BF8-534C18416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1014412"/>
            <a:ext cx="802005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04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78D977C-BE89-4671-9F16-7E71267E0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1143000"/>
            <a:ext cx="81915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26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22D7ED0-7DB9-4CF2-880E-BD166AC5B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75" y="1304925"/>
            <a:ext cx="78676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86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765B429-7750-4F47-871C-163923FE0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285875"/>
            <a:ext cx="78486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44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812D9D8-85D3-401F-8E31-B2168CF01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12" y="1414462"/>
            <a:ext cx="75723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84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9A54411-1396-473E-8B15-5167BF0B81A8}"/>
              </a:ext>
            </a:extLst>
          </p:cNvPr>
          <p:cNvSpPr txBox="1"/>
          <p:nvPr/>
        </p:nvSpPr>
        <p:spPr>
          <a:xfrm>
            <a:off x="1491449" y="1615736"/>
            <a:ext cx="7830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800" b="1" dirty="0">
                <a:solidFill>
                  <a:srgbClr val="C00000"/>
                </a:solidFill>
              </a:rPr>
              <a:t>AGENTE ESPECIAL, AGENTE ENCUBIERTO, AGENTE CIBERNETICO</a:t>
            </a:r>
          </a:p>
        </p:txBody>
      </p:sp>
    </p:spTree>
    <p:extLst>
      <p:ext uri="{BB962C8B-B14F-4D97-AF65-F5344CB8AC3E}">
        <p14:creationId xmlns:p14="http://schemas.microsoft.com/office/powerpoint/2010/main" val="725420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57" y="383540"/>
            <a:ext cx="9036050" cy="1732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560"/>
              </a:lnSpc>
              <a:spcBef>
                <a:spcPts val="100"/>
              </a:spcBef>
            </a:pPr>
            <a:r>
              <a:rPr lang="es-PE" sz="4000" spc="-35" dirty="0"/>
              <a:t>DELITOS</a:t>
            </a:r>
            <a:r>
              <a:rPr lang="es-PE" sz="4000" spc="-190" dirty="0"/>
              <a:t> </a:t>
            </a:r>
            <a:r>
              <a:rPr lang="es-PE" sz="4000" spc="-10" dirty="0"/>
              <a:t>INFORMÁTICOS</a:t>
            </a:r>
            <a:endParaRPr lang="es-PE" sz="4000" dirty="0"/>
          </a:p>
          <a:p>
            <a:pPr marL="12700" marR="5080">
              <a:lnSpc>
                <a:spcPts val="4320"/>
              </a:lnSpc>
              <a:spcBef>
                <a:spcPts val="300"/>
              </a:spcBef>
            </a:pPr>
            <a:r>
              <a:rPr lang="es-PE" sz="4000" spc="-40" dirty="0"/>
              <a:t>DISPOSICIONES</a:t>
            </a:r>
            <a:r>
              <a:rPr lang="es-PE" sz="4000" spc="-110" dirty="0"/>
              <a:t> </a:t>
            </a:r>
            <a:r>
              <a:rPr lang="es-PE" sz="4000" spc="-65" dirty="0"/>
              <a:t>COMPLEMENTARIAS</a:t>
            </a:r>
            <a:r>
              <a:rPr lang="es-PE" sz="4000" spc="-110" dirty="0"/>
              <a:t> </a:t>
            </a:r>
            <a:r>
              <a:rPr lang="es-PE" sz="4000" spc="-10" dirty="0"/>
              <a:t>FINALES SEGUNDA.</a:t>
            </a:r>
            <a:endParaRPr lang="es-PE"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917257" y="2030095"/>
            <a:ext cx="10189210" cy="403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0" dirty="0">
                <a:latin typeface="Calibri Light"/>
                <a:cs typeface="Calibri Light"/>
              </a:rPr>
              <a:t>Agente</a:t>
            </a:r>
            <a:r>
              <a:rPr sz="4000" spc="-150" dirty="0">
                <a:latin typeface="Calibri Light"/>
                <a:cs typeface="Calibri Light"/>
              </a:rPr>
              <a:t> </a:t>
            </a:r>
            <a:r>
              <a:rPr sz="4000" spc="-30" dirty="0">
                <a:latin typeface="Calibri Light"/>
                <a:cs typeface="Calibri Light"/>
              </a:rPr>
              <a:t>encubierto</a:t>
            </a:r>
            <a:r>
              <a:rPr sz="4000" spc="-160" dirty="0">
                <a:latin typeface="Calibri Light"/>
                <a:cs typeface="Calibri Light"/>
              </a:rPr>
              <a:t> </a:t>
            </a:r>
            <a:r>
              <a:rPr sz="4000" dirty="0">
                <a:latin typeface="Calibri Light"/>
                <a:cs typeface="Calibri Light"/>
              </a:rPr>
              <a:t>en</a:t>
            </a:r>
            <a:r>
              <a:rPr sz="4000" spc="-130" dirty="0">
                <a:latin typeface="Calibri Light"/>
                <a:cs typeface="Calibri Light"/>
              </a:rPr>
              <a:t> </a:t>
            </a:r>
            <a:r>
              <a:rPr sz="4000" spc="-25" dirty="0">
                <a:latin typeface="Calibri Light"/>
                <a:cs typeface="Calibri Light"/>
              </a:rPr>
              <a:t>delitos</a:t>
            </a:r>
            <a:r>
              <a:rPr sz="4000" spc="-155" dirty="0">
                <a:latin typeface="Calibri Light"/>
                <a:cs typeface="Calibri Light"/>
              </a:rPr>
              <a:t> </a:t>
            </a:r>
            <a:r>
              <a:rPr sz="4000" spc="-10" dirty="0">
                <a:latin typeface="Calibri Light"/>
                <a:cs typeface="Calibri Light"/>
              </a:rPr>
              <a:t>informáticos.</a:t>
            </a:r>
            <a:endParaRPr sz="4000" dirty="0">
              <a:latin typeface="Calibri Light"/>
              <a:cs typeface="Calibri Light"/>
            </a:endParaRPr>
          </a:p>
          <a:p>
            <a:pPr marL="114300" marR="5080">
              <a:lnSpc>
                <a:spcPct val="90100"/>
              </a:lnSpc>
              <a:spcBef>
                <a:spcPts val="2545"/>
              </a:spcBef>
            </a:pPr>
            <a:r>
              <a:rPr sz="2800" dirty="0">
                <a:latin typeface="Calibri"/>
                <a:cs typeface="Calibri"/>
              </a:rPr>
              <a:t>El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fiscal,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atendiendo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la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urgencia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del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caso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particular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y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con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la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debida </a:t>
            </a:r>
            <a:r>
              <a:rPr sz="2800" dirty="0">
                <a:latin typeface="Calibri"/>
                <a:cs typeface="Calibri"/>
              </a:rPr>
              <a:t>diligencia,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puede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autorizar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la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actuación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agentes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encubiertos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a </a:t>
            </a:r>
            <a:r>
              <a:rPr sz="2800" spc="-10" dirty="0">
                <a:latin typeface="Calibri"/>
                <a:cs typeface="Calibri"/>
              </a:rPr>
              <a:t>efectos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realizar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las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investigaciones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los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delitos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previstos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en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la </a:t>
            </a:r>
            <a:r>
              <a:rPr sz="2800" dirty="0">
                <a:latin typeface="Calibri"/>
                <a:cs typeface="Calibri"/>
              </a:rPr>
              <a:t>presente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Ley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y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todo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delito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que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cometa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mediante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tecnologías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de </a:t>
            </a:r>
            <a:r>
              <a:rPr sz="2800" dirty="0">
                <a:latin typeface="Calibri"/>
                <a:cs typeface="Calibri"/>
              </a:rPr>
              <a:t>la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información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la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comunicación,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con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prescindencia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si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los </a:t>
            </a:r>
            <a:r>
              <a:rPr sz="2800" dirty="0">
                <a:latin typeface="Calibri"/>
                <a:cs typeface="Calibri"/>
              </a:rPr>
              <a:t>mismos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están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vinculados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una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organización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criminal,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conformidad </a:t>
            </a:r>
            <a:r>
              <a:rPr sz="2800" dirty="0">
                <a:latin typeface="Calibri"/>
                <a:cs typeface="Calibri"/>
              </a:rPr>
              <a:t>con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el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artículo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341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del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Código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Procesal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Penal,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aprobado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mediante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el </a:t>
            </a:r>
            <a:r>
              <a:rPr sz="2800" dirty="0">
                <a:latin typeface="Calibri"/>
                <a:cs typeface="Calibri"/>
              </a:rPr>
              <a:t>Decreto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Legislativo</a:t>
            </a:r>
            <a:r>
              <a:rPr sz="2800" spc="-12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957.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4740"/>
              </a:lnSpc>
              <a:spcBef>
                <a:spcPts val="705"/>
              </a:spcBef>
            </a:pPr>
            <a:r>
              <a:rPr dirty="0"/>
              <a:t>Artículo</a:t>
            </a:r>
            <a:r>
              <a:rPr spc="-110" dirty="0"/>
              <a:t> </a:t>
            </a:r>
            <a:r>
              <a:rPr dirty="0"/>
              <a:t>341.-</a:t>
            </a:r>
            <a:r>
              <a:rPr spc="-140" dirty="0"/>
              <a:t> </a:t>
            </a:r>
            <a:r>
              <a:rPr dirty="0"/>
              <a:t>Agente</a:t>
            </a:r>
            <a:r>
              <a:rPr spc="-110" dirty="0"/>
              <a:t> </a:t>
            </a:r>
            <a:r>
              <a:rPr dirty="0"/>
              <a:t>Encubierto</a:t>
            </a:r>
            <a:r>
              <a:rPr spc="-105" dirty="0"/>
              <a:t> </a:t>
            </a:r>
            <a:r>
              <a:rPr dirty="0"/>
              <a:t>y</a:t>
            </a:r>
            <a:r>
              <a:rPr spc="-95" dirty="0"/>
              <a:t> </a:t>
            </a:r>
            <a:r>
              <a:rPr spc="-10" dirty="0" err="1"/>
              <a:t>Agente</a:t>
            </a:r>
            <a:r>
              <a:rPr spc="-10" dirty="0"/>
              <a:t> Especial</a:t>
            </a:r>
            <a:r>
              <a:rPr lang="es-PE" spc="-10" dirty="0"/>
              <a:t> Código Penal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499109" y="2026284"/>
            <a:ext cx="11367770" cy="4015104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90100"/>
              </a:lnSpc>
              <a:spcBef>
                <a:spcPts val="385"/>
              </a:spcBef>
            </a:pPr>
            <a:r>
              <a:rPr sz="2400" dirty="0">
                <a:latin typeface="Arial MT"/>
                <a:cs typeface="Arial MT"/>
              </a:rPr>
              <a:t>1.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El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Fiscal,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cuando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se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trate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diligencias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preliminares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que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afecten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actividades </a:t>
            </a:r>
            <a:r>
              <a:rPr sz="2400" dirty="0">
                <a:latin typeface="Arial MT"/>
                <a:cs typeface="Arial MT"/>
              </a:rPr>
              <a:t>propias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criminalidad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organizada,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trata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personas,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los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delitos</a:t>
            </a:r>
            <a:r>
              <a:rPr sz="2400" spc="-90" dirty="0">
                <a:latin typeface="Arial MT"/>
                <a:cs typeface="Arial MT"/>
              </a:rPr>
              <a:t> </a:t>
            </a:r>
            <a:r>
              <a:rPr sz="2400" spc="-25" dirty="0">
                <a:latin typeface="Arial MT"/>
                <a:cs typeface="Arial MT"/>
              </a:rPr>
              <a:t>de </a:t>
            </a:r>
            <a:r>
              <a:rPr sz="2400" dirty="0">
                <a:latin typeface="Arial MT"/>
                <a:cs typeface="Arial MT"/>
              </a:rPr>
              <a:t>contra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administración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pública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previstos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en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los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artículos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382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al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401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del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Código </a:t>
            </a:r>
            <a:r>
              <a:rPr sz="2400" dirty="0">
                <a:latin typeface="Arial MT"/>
                <a:cs typeface="Arial MT"/>
              </a:rPr>
              <a:t>Penal,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y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en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tanto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existan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indicios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su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comisión,</a:t>
            </a:r>
            <a:r>
              <a:rPr sz="2400" spc="-9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podrá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autorizar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miembros especializados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Policía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Nacional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del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Perú,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mediante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una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disposición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y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teniendo </a:t>
            </a:r>
            <a:r>
              <a:rPr sz="2400" dirty="0">
                <a:latin typeface="Arial MT"/>
                <a:cs typeface="Arial MT"/>
              </a:rPr>
              <a:t>en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cuenta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su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necesidad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los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fines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investigación,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actuar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bajo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identidad </a:t>
            </a:r>
            <a:r>
              <a:rPr sz="2400" dirty="0">
                <a:latin typeface="Arial MT"/>
                <a:cs typeface="Arial MT"/>
              </a:rPr>
              <a:t>supuesta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y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</a:t>
            </a:r>
            <a:r>
              <a:rPr sz="2400" spc="-3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adquirir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y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transportar</a:t>
            </a:r>
            <a:r>
              <a:rPr sz="2400" spc="-3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los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objetos,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efectos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instrumentos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del</a:t>
            </a:r>
            <a:r>
              <a:rPr sz="2400" spc="-3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delito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spc="-50" dirty="0">
                <a:latin typeface="Arial MT"/>
                <a:cs typeface="Arial MT"/>
              </a:rPr>
              <a:t>y </a:t>
            </a:r>
            <a:r>
              <a:rPr sz="2400" dirty="0">
                <a:latin typeface="Arial MT"/>
                <a:cs typeface="Arial MT"/>
              </a:rPr>
              <a:t>diferir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incautación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los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mismos.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identidad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supuesta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será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otorgada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por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spc="-25" dirty="0">
                <a:latin typeface="Arial MT"/>
                <a:cs typeface="Arial MT"/>
              </a:rPr>
              <a:t>el </a:t>
            </a:r>
            <a:r>
              <a:rPr sz="2400" dirty="0">
                <a:latin typeface="Arial MT"/>
                <a:cs typeface="Arial MT"/>
              </a:rPr>
              <a:t>Fiscal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por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el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plazo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seis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(6)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meses,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prorrogables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por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períodos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igual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duración </a:t>
            </a:r>
            <a:r>
              <a:rPr sz="2400" dirty="0">
                <a:latin typeface="Arial MT"/>
                <a:cs typeface="Arial MT"/>
              </a:rPr>
              <a:t>mientras</a:t>
            </a:r>
            <a:r>
              <a:rPr sz="2400" spc="-9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perduren</a:t>
            </a:r>
            <a:r>
              <a:rPr sz="2400" spc="-9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las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condiciones</a:t>
            </a:r>
            <a:r>
              <a:rPr sz="2400" spc="-10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para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su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empleo,</a:t>
            </a:r>
            <a:r>
              <a:rPr sz="2400" spc="-9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quedando</a:t>
            </a:r>
            <a:r>
              <a:rPr sz="2400" spc="-10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legítimamente </a:t>
            </a:r>
            <a:r>
              <a:rPr sz="2400" dirty="0">
                <a:latin typeface="Arial MT"/>
                <a:cs typeface="Arial MT"/>
              </a:rPr>
              <a:t>habilitados</a:t>
            </a:r>
            <a:r>
              <a:rPr sz="2400" spc="-9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para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actuar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en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todo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lo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relacionado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con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investigación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concreta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y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spc="-50" dirty="0">
                <a:latin typeface="Arial MT"/>
                <a:cs typeface="Arial MT"/>
              </a:rPr>
              <a:t>a </a:t>
            </a:r>
            <a:r>
              <a:rPr sz="2400" dirty="0">
                <a:latin typeface="Arial MT"/>
                <a:cs typeface="Arial MT"/>
              </a:rPr>
              <a:t>participar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en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el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tráfico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jurídico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y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social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bajo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tal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identidad.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7257" y="1806194"/>
            <a:ext cx="10299065" cy="313309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 marR="5080">
              <a:lnSpc>
                <a:spcPct val="89700"/>
              </a:lnSpc>
              <a:spcBef>
                <a:spcPts val="445"/>
              </a:spcBef>
            </a:pPr>
            <a:r>
              <a:rPr sz="2800" dirty="0">
                <a:latin typeface="Arial MT"/>
                <a:cs typeface="Arial MT"/>
              </a:rPr>
              <a:t>En</a:t>
            </a:r>
            <a:r>
              <a:rPr sz="2800" spc="-8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tanto</a:t>
            </a:r>
            <a:r>
              <a:rPr sz="2800" spc="-6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sea</a:t>
            </a:r>
            <a:r>
              <a:rPr sz="2800" spc="-60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indispensable</a:t>
            </a:r>
            <a:r>
              <a:rPr sz="2800" spc="-5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para</a:t>
            </a:r>
            <a:r>
              <a:rPr sz="2800" spc="-6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la</a:t>
            </a:r>
            <a:r>
              <a:rPr sz="2800" spc="-6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realización</a:t>
            </a:r>
            <a:r>
              <a:rPr sz="2800" spc="-4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de</a:t>
            </a:r>
            <a:r>
              <a:rPr sz="2800" spc="-65" dirty="0">
                <a:latin typeface="Arial MT"/>
                <a:cs typeface="Arial MT"/>
              </a:rPr>
              <a:t> </a:t>
            </a:r>
            <a:r>
              <a:rPr sz="2800" spc="-25" dirty="0">
                <a:latin typeface="Arial MT"/>
                <a:cs typeface="Arial MT"/>
              </a:rPr>
              <a:t>la </a:t>
            </a:r>
            <a:r>
              <a:rPr sz="2800" dirty="0">
                <a:latin typeface="Arial MT"/>
                <a:cs typeface="Arial MT"/>
              </a:rPr>
              <a:t>investigación,</a:t>
            </a:r>
            <a:r>
              <a:rPr sz="2800" spc="-9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se</a:t>
            </a:r>
            <a:r>
              <a:rPr sz="2800" spc="-8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pueden</a:t>
            </a:r>
            <a:r>
              <a:rPr sz="2800" spc="-85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crear,</a:t>
            </a:r>
            <a:r>
              <a:rPr sz="2800" spc="-9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cambiar</a:t>
            </a:r>
            <a:r>
              <a:rPr sz="2800" spc="-9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y</a:t>
            </a:r>
            <a:r>
              <a:rPr sz="2800" spc="-9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utilizar</a:t>
            </a:r>
            <a:r>
              <a:rPr sz="2800" spc="-85" dirty="0">
                <a:latin typeface="Arial MT"/>
                <a:cs typeface="Arial MT"/>
              </a:rPr>
              <a:t> </a:t>
            </a:r>
            <a:r>
              <a:rPr sz="2800" spc="-25" dirty="0">
                <a:latin typeface="Arial MT"/>
                <a:cs typeface="Arial MT"/>
              </a:rPr>
              <a:t>los </a:t>
            </a:r>
            <a:r>
              <a:rPr sz="2800" spc="-10" dirty="0">
                <a:latin typeface="Arial MT"/>
                <a:cs typeface="Arial MT"/>
              </a:rPr>
              <a:t>correspondientes</a:t>
            </a:r>
            <a:r>
              <a:rPr sz="2800" spc="-6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documentos</a:t>
            </a:r>
            <a:r>
              <a:rPr sz="2800" spc="-8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de</a:t>
            </a:r>
            <a:r>
              <a:rPr sz="2800" spc="-8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identidad.</a:t>
            </a:r>
            <a:r>
              <a:rPr sz="2800" spc="-8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El</a:t>
            </a:r>
            <a:r>
              <a:rPr sz="2800" spc="-9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Fiscal,</a:t>
            </a:r>
            <a:r>
              <a:rPr sz="2800" spc="-8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cuando</a:t>
            </a:r>
            <a:r>
              <a:rPr sz="2800" spc="-60" dirty="0">
                <a:latin typeface="Arial MT"/>
                <a:cs typeface="Arial MT"/>
              </a:rPr>
              <a:t> </a:t>
            </a:r>
            <a:r>
              <a:rPr sz="2800" spc="-25" dirty="0">
                <a:latin typeface="Arial MT"/>
                <a:cs typeface="Arial MT"/>
              </a:rPr>
              <a:t>las </a:t>
            </a:r>
            <a:r>
              <a:rPr sz="2800" dirty="0">
                <a:latin typeface="Arial MT"/>
                <a:cs typeface="Arial MT"/>
              </a:rPr>
              <a:t>circunstancias</a:t>
            </a:r>
            <a:r>
              <a:rPr sz="2800" spc="-8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así</a:t>
            </a:r>
            <a:r>
              <a:rPr sz="2800" spc="-1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lo</a:t>
            </a:r>
            <a:r>
              <a:rPr sz="2800" spc="-10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requieran,</a:t>
            </a:r>
            <a:r>
              <a:rPr sz="2800" spc="-7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podrá</a:t>
            </a:r>
            <a:r>
              <a:rPr sz="2800" spc="-9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disponer</a:t>
            </a:r>
            <a:r>
              <a:rPr sz="2800" spc="-9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la</a:t>
            </a:r>
            <a:r>
              <a:rPr sz="2800" spc="-9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utilización</a:t>
            </a:r>
            <a:r>
              <a:rPr sz="2800" spc="-80" dirty="0">
                <a:latin typeface="Arial MT"/>
                <a:cs typeface="Arial MT"/>
              </a:rPr>
              <a:t> </a:t>
            </a:r>
            <a:r>
              <a:rPr sz="2800" spc="-25" dirty="0">
                <a:latin typeface="Arial MT"/>
                <a:cs typeface="Arial MT"/>
              </a:rPr>
              <a:t>de </a:t>
            </a:r>
            <a:r>
              <a:rPr sz="2800" dirty="0">
                <a:latin typeface="Arial MT"/>
                <a:cs typeface="Arial MT"/>
              </a:rPr>
              <a:t>un</a:t>
            </a:r>
            <a:r>
              <a:rPr sz="2800" spc="-8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agente</a:t>
            </a:r>
            <a:r>
              <a:rPr sz="2800" spc="-8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especial,</a:t>
            </a:r>
            <a:r>
              <a:rPr sz="2800" spc="-7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entendiéndose</a:t>
            </a:r>
            <a:r>
              <a:rPr sz="2800" spc="-7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como</a:t>
            </a:r>
            <a:r>
              <a:rPr sz="2800" spc="-8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tal</a:t>
            </a:r>
            <a:r>
              <a:rPr sz="2800" spc="-10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al</a:t>
            </a:r>
            <a:r>
              <a:rPr sz="2800" spc="-7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ciudadano</a:t>
            </a:r>
            <a:r>
              <a:rPr sz="2800" spc="-85" dirty="0">
                <a:latin typeface="Arial MT"/>
                <a:cs typeface="Arial MT"/>
              </a:rPr>
              <a:t> </a:t>
            </a:r>
            <a:r>
              <a:rPr sz="2800" spc="-20" dirty="0">
                <a:latin typeface="Arial MT"/>
                <a:cs typeface="Arial MT"/>
              </a:rPr>
              <a:t>que, </a:t>
            </a:r>
            <a:r>
              <a:rPr sz="2800" dirty="0">
                <a:latin typeface="Arial MT"/>
                <a:cs typeface="Arial MT"/>
              </a:rPr>
              <a:t>por</a:t>
            </a:r>
            <a:r>
              <a:rPr sz="2800" spc="-5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el</a:t>
            </a:r>
            <a:r>
              <a:rPr sz="2800" spc="-5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rol</a:t>
            </a:r>
            <a:r>
              <a:rPr sz="2800" spc="-5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o</a:t>
            </a:r>
            <a:r>
              <a:rPr sz="2800" spc="-5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situación</a:t>
            </a:r>
            <a:r>
              <a:rPr sz="2800" spc="-5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en</a:t>
            </a:r>
            <a:r>
              <a:rPr sz="2800" spc="-5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que</a:t>
            </a:r>
            <a:r>
              <a:rPr sz="2800" spc="-3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está</a:t>
            </a:r>
            <a:r>
              <a:rPr sz="2800" spc="-7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inmerso</a:t>
            </a:r>
            <a:r>
              <a:rPr sz="2800" spc="-5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dentro</a:t>
            </a:r>
            <a:r>
              <a:rPr sz="2800" spc="-5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de</a:t>
            </a:r>
            <a:r>
              <a:rPr sz="2800" spc="-50" dirty="0">
                <a:latin typeface="Arial MT"/>
                <a:cs typeface="Arial MT"/>
              </a:rPr>
              <a:t> </a:t>
            </a:r>
            <a:r>
              <a:rPr sz="2800" spc="-25" dirty="0">
                <a:latin typeface="Arial MT"/>
                <a:cs typeface="Arial MT"/>
              </a:rPr>
              <a:t>una </a:t>
            </a:r>
            <a:r>
              <a:rPr sz="2800" dirty="0">
                <a:latin typeface="Arial MT"/>
                <a:cs typeface="Arial MT"/>
              </a:rPr>
              <a:t>organización</a:t>
            </a:r>
            <a:r>
              <a:rPr sz="2800" spc="-8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criminal,</a:t>
            </a:r>
            <a:r>
              <a:rPr sz="2800" spc="-9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opera</a:t>
            </a:r>
            <a:r>
              <a:rPr sz="2800" spc="-10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para</a:t>
            </a:r>
            <a:r>
              <a:rPr sz="2800" spc="-9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proporcionar</a:t>
            </a:r>
            <a:r>
              <a:rPr sz="2800" spc="-8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las</a:t>
            </a:r>
            <a:r>
              <a:rPr sz="2800" spc="-100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evidencias </a:t>
            </a:r>
            <a:r>
              <a:rPr sz="2800" dirty="0">
                <a:latin typeface="Arial MT"/>
                <a:cs typeface="Arial MT"/>
              </a:rPr>
              <a:t>incriminatorias</a:t>
            </a:r>
            <a:r>
              <a:rPr sz="2800" spc="-9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del</a:t>
            </a:r>
            <a:r>
              <a:rPr sz="2800" spc="-10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ilícito</a:t>
            </a:r>
            <a:r>
              <a:rPr sz="2800" spc="-105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penal.</a:t>
            </a:r>
            <a:endParaRPr sz="2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83CB4-688C-43EA-9B40-978845E65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77760C-F87C-433F-9D7D-9362775B93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E74EFE-7555-404F-8086-CE6B9D251E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3899E5F-231D-4994-9ADE-6D0F8D0C3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514350"/>
            <a:ext cx="1153477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089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7257" y="1747773"/>
            <a:ext cx="10565765" cy="3974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indent="-336550">
              <a:lnSpc>
                <a:spcPts val="2440"/>
              </a:lnSpc>
              <a:spcBef>
                <a:spcPts val="100"/>
              </a:spcBef>
              <a:buAutoNum type="arabicPeriod" startAt="2"/>
              <a:tabLst>
                <a:tab pos="349250" algn="l"/>
              </a:tabLst>
            </a:pPr>
            <a:r>
              <a:rPr sz="2400" dirty="0">
                <a:latin typeface="Arial MT"/>
                <a:cs typeface="Arial MT"/>
              </a:rPr>
              <a:t>La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Disposición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que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apruebe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designación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agentes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encubiertos,</a:t>
            </a:r>
            <a:r>
              <a:rPr sz="2400" spc="-9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deberá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ts val="2010"/>
              </a:lnSpc>
            </a:pPr>
            <a:r>
              <a:rPr sz="2400" dirty="0">
                <a:latin typeface="Arial MT"/>
                <a:cs typeface="Arial MT"/>
              </a:rPr>
              <a:t>consignar</a:t>
            </a:r>
            <a:r>
              <a:rPr sz="2400" spc="-9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el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nombre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verdadero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y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identidad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supuesta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con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que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actuarán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ts val="2020"/>
              </a:lnSpc>
            </a:pPr>
            <a:r>
              <a:rPr sz="2400" dirty="0">
                <a:latin typeface="Arial MT"/>
                <a:cs typeface="Arial MT"/>
              </a:rPr>
              <a:t>en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el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caso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concreto.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Esta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decisión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será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reservada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y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deberá</a:t>
            </a:r>
            <a:r>
              <a:rPr sz="2400" spc="-9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conservarse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fuera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ts val="2020"/>
              </a:lnSpc>
            </a:pPr>
            <a:r>
              <a:rPr sz="2400" dirty="0">
                <a:latin typeface="Arial MT"/>
                <a:cs typeface="Arial MT"/>
              </a:rPr>
              <a:t>de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las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actuaciones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con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debida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seguridad.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Una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copia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misma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se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remite</a:t>
            </a:r>
            <a:endParaRPr sz="2400">
              <a:latin typeface="Arial MT"/>
              <a:cs typeface="Arial MT"/>
            </a:endParaRPr>
          </a:p>
          <a:p>
            <a:pPr marL="12700" marR="560705">
              <a:lnSpc>
                <a:spcPct val="70100"/>
              </a:lnSpc>
              <a:spcBef>
                <a:spcPts val="430"/>
              </a:spcBef>
            </a:pPr>
            <a:r>
              <a:rPr sz="2400" dirty="0">
                <a:latin typeface="Arial MT"/>
                <a:cs typeface="Arial MT"/>
              </a:rPr>
              <a:t>a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Fiscalía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Nación,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que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bajo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las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mismas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condiciones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seguridad, </a:t>
            </a:r>
            <a:r>
              <a:rPr sz="2400" dirty="0">
                <a:latin typeface="Arial MT"/>
                <a:cs typeface="Arial MT"/>
              </a:rPr>
              <a:t>abrirá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un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registro</a:t>
            </a:r>
            <a:r>
              <a:rPr sz="2400" spc="-9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reservado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aquellas.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sz="2400">
              <a:latin typeface="Arial MT"/>
              <a:cs typeface="Arial MT"/>
            </a:endParaRPr>
          </a:p>
          <a:p>
            <a:pPr marL="349250" indent="-336550">
              <a:lnSpc>
                <a:spcPts val="2450"/>
              </a:lnSpc>
              <a:buAutoNum type="arabicPeriod" startAt="3"/>
              <a:tabLst>
                <a:tab pos="349250" algn="l"/>
              </a:tabLst>
            </a:pPr>
            <a:r>
              <a:rPr sz="2400" dirty="0">
                <a:latin typeface="Arial MT"/>
                <a:cs typeface="Arial MT"/>
              </a:rPr>
              <a:t>La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información</a:t>
            </a:r>
            <a:r>
              <a:rPr sz="2400" spc="-10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que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vaya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obteniendo</a:t>
            </a:r>
            <a:r>
              <a:rPr sz="2400" spc="-9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el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agente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encubierto</a:t>
            </a:r>
            <a:r>
              <a:rPr sz="2400" spc="-10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deberá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spc="-25" dirty="0">
                <a:latin typeface="Arial MT"/>
                <a:cs typeface="Arial MT"/>
              </a:rPr>
              <a:t>ser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ts val="2020"/>
              </a:lnSpc>
            </a:pPr>
            <a:r>
              <a:rPr sz="2400" dirty="0">
                <a:latin typeface="Arial MT"/>
                <a:cs typeface="Arial MT"/>
              </a:rPr>
              <a:t>puesta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la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mayor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brevedad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posible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en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conocimiento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del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Fiscal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y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spc="-25" dirty="0">
                <a:latin typeface="Arial MT"/>
                <a:cs typeface="Arial MT"/>
              </a:rPr>
              <a:t>sus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ts val="2020"/>
              </a:lnSpc>
            </a:pPr>
            <a:r>
              <a:rPr sz="2400" dirty="0">
                <a:latin typeface="Arial MT"/>
                <a:cs typeface="Arial MT"/>
              </a:rPr>
              <a:t>superiores.</a:t>
            </a:r>
            <a:r>
              <a:rPr sz="2400" spc="-10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Dicha</a:t>
            </a:r>
            <a:r>
              <a:rPr sz="2400" spc="-10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información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deberá</a:t>
            </a:r>
            <a:r>
              <a:rPr sz="2400" spc="-10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aportarse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al</a:t>
            </a:r>
            <a:r>
              <a:rPr sz="2400" spc="-9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proceso</a:t>
            </a:r>
            <a:r>
              <a:rPr sz="2400" spc="-10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en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su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integridad</a:t>
            </a:r>
            <a:r>
              <a:rPr sz="2400" spc="-110" dirty="0">
                <a:latin typeface="Arial MT"/>
                <a:cs typeface="Arial MT"/>
              </a:rPr>
              <a:t> </a:t>
            </a:r>
            <a:r>
              <a:rPr sz="2400" spc="-50" dirty="0">
                <a:latin typeface="Arial MT"/>
                <a:cs typeface="Arial MT"/>
              </a:rPr>
              <a:t>y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ts val="2010"/>
              </a:lnSpc>
            </a:pPr>
            <a:r>
              <a:rPr sz="2400" dirty="0">
                <a:latin typeface="Arial MT"/>
                <a:cs typeface="Arial MT"/>
              </a:rPr>
              <a:t>se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valorará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como</a:t>
            </a:r>
            <a:r>
              <a:rPr sz="2400" spc="-9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corresponde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por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el</a:t>
            </a:r>
            <a:r>
              <a:rPr sz="2400" spc="-9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órgano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jurisdiccional</a:t>
            </a:r>
            <a:r>
              <a:rPr sz="2400" spc="-9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competente.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spc="-25" dirty="0">
                <a:latin typeface="Arial MT"/>
                <a:cs typeface="Arial MT"/>
              </a:rPr>
              <a:t>De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ts val="2010"/>
              </a:lnSpc>
            </a:pPr>
            <a:r>
              <a:rPr sz="2400" dirty="0">
                <a:latin typeface="Arial MT"/>
                <a:cs typeface="Arial MT"/>
              </a:rPr>
              <a:t>igual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manera,</a:t>
            </a:r>
            <a:r>
              <a:rPr sz="2400" spc="-9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esta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información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sólo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puede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ser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utilizada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en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otros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procesos,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spc="-25" dirty="0">
                <a:latin typeface="Arial MT"/>
                <a:cs typeface="Arial MT"/>
              </a:rPr>
              <a:t>en</a:t>
            </a:r>
            <a:endParaRPr sz="2400">
              <a:latin typeface="Arial MT"/>
              <a:cs typeface="Arial MT"/>
            </a:endParaRPr>
          </a:p>
          <a:p>
            <a:pPr marL="12700" marR="252729">
              <a:lnSpc>
                <a:spcPct val="70200"/>
              </a:lnSpc>
              <a:spcBef>
                <a:spcPts val="430"/>
              </a:spcBef>
            </a:pPr>
            <a:r>
              <a:rPr sz="2400" dirty="0">
                <a:latin typeface="Arial MT"/>
                <a:cs typeface="Arial MT"/>
              </a:rPr>
              <a:t>la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medida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en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que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se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desprendan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su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utilización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conocimientos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necesarios </a:t>
            </a:r>
            <a:r>
              <a:rPr sz="2400" dirty="0">
                <a:latin typeface="Arial MT"/>
                <a:cs typeface="Arial MT"/>
              </a:rPr>
              <a:t>para</a:t>
            </a:r>
            <a:r>
              <a:rPr sz="2400" spc="-3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el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esclarecimiento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un</a:t>
            </a:r>
            <a:r>
              <a:rPr sz="2400" spc="-3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delito.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7257" y="1768221"/>
            <a:ext cx="10248265" cy="403479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 marR="385445" indent="323850">
              <a:lnSpc>
                <a:spcPct val="79900"/>
              </a:lnSpc>
              <a:spcBef>
                <a:spcPts val="725"/>
              </a:spcBef>
              <a:buAutoNum type="arabicPeriod" startAt="4"/>
              <a:tabLst>
                <a:tab pos="336550" algn="l"/>
              </a:tabLst>
            </a:pPr>
            <a:r>
              <a:rPr sz="2600" dirty="0">
                <a:latin typeface="Calibri"/>
                <a:cs typeface="Calibri"/>
              </a:rPr>
              <a:t>La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identidad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del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agente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encubierto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se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puede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ocultar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al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culminar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la </a:t>
            </a:r>
            <a:r>
              <a:rPr sz="2600" spc="-20" dirty="0">
                <a:latin typeface="Calibri"/>
                <a:cs typeface="Calibri"/>
              </a:rPr>
              <a:t>investigación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en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que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intervino.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Asimismo,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es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posible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ocultación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</a:t>
            </a:r>
            <a:r>
              <a:rPr sz="2600" spc="-25" dirty="0">
                <a:latin typeface="Calibri"/>
                <a:cs typeface="Calibri"/>
              </a:rPr>
              <a:t> la </a:t>
            </a:r>
            <a:r>
              <a:rPr sz="2600" dirty="0">
                <a:latin typeface="Calibri"/>
                <a:cs typeface="Calibri"/>
              </a:rPr>
              <a:t>identidad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en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un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proceso,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siempre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que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se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acuerde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mediante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resolución </a:t>
            </a:r>
            <a:r>
              <a:rPr sz="2600" dirty="0">
                <a:latin typeface="Calibri"/>
                <a:cs typeface="Calibri"/>
              </a:rPr>
              <a:t>judicial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motivada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y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que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exista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un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motivo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razonable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que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haga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temer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que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la </a:t>
            </a:r>
            <a:r>
              <a:rPr sz="2600" spc="-10" dirty="0">
                <a:latin typeface="Calibri"/>
                <a:cs typeface="Calibri"/>
              </a:rPr>
              <a:t>revelación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pondrá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en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peligro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vida,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integridad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libertad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del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agente </a:t>
            </a:r>
            <a:r>
              <a:rPr sz="2600" dirty="0">
                <a:latin typeface="Calibri"/>
                <a:cs typeface="Calibri"/>
              </a:rPr>
              <a:t>encubierto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agente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especial,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que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justifique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posibilidad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continuar utilizando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participación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éstos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últimos.</a:t>
            </a:r>
            <a:endParaRPr sz="2600">
              <a:latin typeface="Calibri"/>
              <a:cs typeface="Calibri"/>
            </a:endParaRPr>
          </a:p>
          <a:p>
            <a:pPr marL="12700" marR="5080" indent="323850">
              <a:lnSpc>
                <a:spcPct val="80000"/>
              </a:lnSpc>
              <a:spcBef>
                <a:spcPts val="1005"/>
              </a:spcBef>
              <a:buAutoNum type="arabicPeriod" startAt="4"/>
              <a:tabLst>
                <a:tab pos="336550" algn="l"/>
              </a:tabLst>
            </a:pPr>
            <a:r>
              <a:rPr sz="2600" dirty="0">
                <a:latin typeface="Calibri"/>
                <a:cs typeface="Calibri"/>
              </a:rPr>
              <a:t>Cuando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en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estos</a:t>
            </a:r>
            <a:r>
              <a:rPr sz="2600" spc="-9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casos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las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actuaciones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investigación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puedan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afectar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los </a:t>
            </a:r>
            <a:r>
              <a:rPr sz="2600" dirty="0">
                <a:latin typeface="Calibri"/>
                <a:cs typeface="Calibri"/>
              </a:rPr>
              <a:t>derechos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fundamentales,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se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deberá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solicitar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al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Juez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Investigación Preparatoria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las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autorizaciones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que,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al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respecto,</a:t>
            </a:r>
            <a:r>
              <a:rPr sz="2600" spc="-9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establezca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Constitución</a:t>
            </a:r>
            <a:r>
              <a:rPr sz="2600" spc="-90" dirty="0">
                <a:latin typeface="Calibri"/>
                <a:cs typeface="Calibri"/>
              </a:rPr>
              <a:t> </a:t>
            </a:r>
            <a:r>
              <a:rPr sz="2600" spc="-50" dirty="0">
                <a:latin typeface="Calibri"/>
                <a:cs typeface="Calibri"/>
              </a:rPr>
              <a:t>y </a:t>
            </a:r>
            <a:r>
              <a:rPr sz="2600" dirty="0">
                <a:latin typeface="Calibri"/>
                <a:cs typeface="Calibri"/>
              </a:rPr>
              <a:t>la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40" dirty="0">
                <a:latin typeface="Calibri"/>
                <a:cs typeface="Calibri"/>
              </a:rPr>
              <a:t>Ley,</a:t>
            </a:r>
            <a:r>
              <a:rPr sz="2600" spc="-1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así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como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cumplir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las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demás</a:t>
            </a:r>
            <a:r>
              <a:rPr sz="2600" spc="-9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previsiones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legales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aplicables.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El </a:t>
            </a:r>
            <a:r>
              <a:rPr sz="2600" spc="-10" dirty="0">
                <a:latin typeface="Calibri"/>
                <a:cs typeface="Calibri"/>
              </a:rPr>
              <a:t>procedimiento</a:t>
            </a:r>
            <a:r>
              <a:rPr sz="2600" spc="-9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será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especialmente</a:t>
            </a:r>
            <a:r>
              <a:rPr sz="2600" spc="-10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reservado.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7257" y="1768221"/>
            <a:ext cx="10214610" cy="403479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 marR="60325" indent="323850">
              <a:lnSpc>
                <a:spcPct val="79900"/>
              </a:lnSpc>
              <a:spcBef>
                <a:spcPts val="725"/>
              </a:spcBef>
              <a:buAutoNum type="arabicPeriod" startAt="6"/>
              <a:tabLst>
                <a:tab pos="336550" algn="l"/>
              </a:tabLst>
            </a:pPr>
            <a:r>
              <a:rPr sz="2600" dirty="0">
                <a:latin typeface="Calibri"/>
                <a:cs typeface="Calibri"/>
              </a:rPr>
              <a:t>El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agente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encubierto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estará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exento</a:t>
            </a:r>
            <a:r>
              <a:rPr sz="2600" spc="-9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responsabilidad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penal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por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aquellas actuaciones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que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sean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consecuencia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necesaria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del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desarrollo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la </a:t>
            </a:r>
            <a:r>
              <a:rPr sz="2600" spc="-10" dirty="0">
                <a:latin typeface="Calibri"/>
                <a:cs typeface="Calibri"/>
              </a:rPr>
              <a:t>investigación,</a:t>
            </a:r>
            <a:r>
              <a:rPr sz="2600" spc="-10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siempre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que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guarden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debida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proporcionalidad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con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la </a:t>
            </a:r>
            <a:r>
              <a:rPr sz="2600" dirty="0">
                <a:latin typeface="Calibri"/>
                <a:cs typeface="Calibri"/>
              </a:rPr>
              <a:t>finalidad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misma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y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no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constituyan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una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manifiesta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provocación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al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delito.</a:t>
            </a:r>
            <a:endParaRPr sz="2600">
              <a:latin typeface="Calibri"/>
              <a:cs typeface="Calibri"/>
            </a:endParaRPr>
          </a:p>
          <a:p>
            <a:pPr marL="12700" marR="5080" indent="323850">
              <a:lnSpc>
                <a:spcPct val="80100"/>
              </a:lnSpc>
              <a:spcBef>
                <a:spcPts val="1000"/>
              </a:spcBef>
              <a:buAutoNum type="arabicPeriod" startAt="6"/>
              <a:tabLst>
                <a:tab pos="336550" algn="l"/>
              </a:tabLst>
            </a:pPr>
            <a:r>
              <a:rPr sz="2600" dirty="0">
                <a:latin typeface="Calibri"/>
                <a:cs typeface="Calibri"/>
              </a:rPr>
              <a:t>En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los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delitos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contra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administración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pública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previstos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en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los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artículos </a:t>
            </a:r>
            <a:r>
              <a:rPr sz="2600" dirty="0">
                <a:latin typeface="Calibri"/>
                <a:cs typeface="Calibri"/>
              </a:rPr>
              <a:t>382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al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401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del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Código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Penal,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el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Fiscal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podrá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disponer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que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funcionarios, </a:t>
            </a:r>
            <a:r>
              <a:rPr sz="2600" dirty="0">
                <a:latin typeface="Calibri"/>
                <a:cs typeface="Calibri"/>
              </a:rPr>
              <a:t>servidores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y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particulares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sean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nombrados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como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agentes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especiales.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Si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por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la </a:t>
            </a:r>
            <a:r>
              <a:rPr sz="2600" spc="-10" dirty="0">
                <a:latin typeface="Calibri"/>
                <a:cs typeface="Calibri"/>
              </a:rPr>
              <a:t>naturaleza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del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hecho,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éstos</a:t>
            </a:r>
            <a:r>
              <a:rPr sz="2600" spc="-1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participan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un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operativo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revelación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del </a:t>
            </a:r>
            <a:r>
              <a:rPr sz="2600" spc="-10" dirty="0">
                <a:latin typeface="Calibri"/>
                <a:cs typeface="Calibri"/>
              </a:rPr>
              <a:t>delito,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el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Fiscal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deberá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disponer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las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medidas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protección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pertinentes.</a:t>
            </a:r>
            <a:r>
              <a:rPr sz="2600" spc="-9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El </a:t>
            </a:r>
            <a:r>
              <a:rPr sz="2600" dirty="0">
                <a:latin typeface="Calibri"/>
                <a:cs typeface="Calibri"/>
              </a:rPr>
              <a:t>agente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especial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deberá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cuidar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no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provocar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el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delito.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Ejecutada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técnica </a:t>
            </a:r>
            <a:r>
              <a:rPr sz="2600" dirty="0">
                <a:latin typeface="Calibri"/>
                <a:cs typeface="Calibri"/>
              </a:rPr>
              <a:t>especial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investigación,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se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requerirá al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Juez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Penal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competente</a:t>
            </a:r>
            <a:r>
              <a:rPr sz="2600" spc="-10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la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ts val="2480"/>
              </a:lnSpc>
            </a:pPr>
            <a:r>
              <a:rPr sz="2600" spc="-10" dirty="0">
                <a:latin typeface="Calibri"/>
                <a:cs typeface="Calibri"/>
              </a:rPr>
              <a:t>confirmatoria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lo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actuado”.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4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Artículo</a:t>
            </a:r>
            <a:r>
              <a:rPr spc="-120" dirty="0"/>
              <a:t> </a:t>
            </a:r>
            <a:r>
              <a:rPr dirty="0"/>
              <a:t>341-A.-</a:t>
            </a:r>
            <a:r>
              <a:rPr spc="-155" dirty="0"/>
              <a:t> </a:t>
            </a:r>
            <a:r>
              <a:rPr dirty="0"/>
              <a:t>Operaciones</a:t>
            </a:r>
            <a:r>
              <a:rPr spc="-145" dirty="0"/>
              <a:t> </a:t>
            </a:r>
            <a:r>
              <a:rPr spc="-10" dirty="0"/>
              <a:t>encubiertas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34"/>
              </a:spcBef>
            </a:pPr>
            <a:r>
              <a:rPr dirty="0"/>
              <a:t>…</a:t>
            </a:r>
            <a:r>
              <a:rPr spc="-55" dirty="0"/>
              <a:t> </a:t>
            </a:r>
            <a:r>
              <a:rPr dirty="0"/>
              <a:t>el</a:t>
            </a:r>
            <a:r>
              <a:rPr spc="-65" dirty="0"/>
              <a:t> </a:t>
            </a:r>
            <a:r>
              <a:rPr dirty="0"/>
              <a:t>Ministerio</a:t>
            </a:r>
            <a:r>
              <a:rPr spc="-70" dirty="0"/>
              <a:t> </a:t>
            </a:r>
            <a:r>
              <a:rPr dirty="0"/>
              <a:t>Público</a:t>
            </a:r>
            <a:r>
              <a:rPr spc="-65" dirty="0"/>
              <a:t> </a:t>
            </a:r>
            <a:r>
              <a:rPr dirty="0"/>
              <a:t>podrá</a:t>
            </a:r>
            <a:r>
              <a:rPr spc="-75" dirty="0"/>
              <a:t> </a:t>
            </a:r>
            <a:r>
              <a:rPr dirty="0"/>
              <a:t>autorizar</a:t>
            </a:r>
            <a:r>
              <a:rPr spc="-80" dirty="0"/>
              <a:t> </a:t>
            </a:r>
            <a:r>
              <a:rPr dirty="0"/>
              <a:t>a</a:t>
            </a:r>
            <a:r>
              <a:rPr spc="-65" dirty="0"/>
              <a:t> </a:t>
            </a:r>
            <a:r>
              <a:rPr dirty="0"/>
              <a:t>la</a:t>
            </a:r>
            <a:r>
              <a:rPr spc="-70" dirty="0"/>
              <a:t> </a:t>
            </a:r>
            <a:r>
              <a:rPr dirty="0"/>
              <a:t>Policía</a:t>
            </a:r>
            <a:r>
              <a:rPr spc="-40" dirty="0"/>
              <a:t> </a:t>
            </a:r>
            <a:r>
              <a:rPr dirty="0"/>
              <a:t>Nacional</a:t>
            </a:r>
            <a:r>
              <a:rPr spc="-75" dirty="0"/>
              <a:t> </a:t>
            </a:r>
            <a:r>
              <a:rPr dirty="0"/>
              <a:t>del</a:t>
            </a:r>
            <a:r>
              <a:rPr spc="-65" dirty="0"/>
              <a:t> </a:t>
            </a:r>
            <a:r>
              <a:rPr dirty="0"/>
              <a:t>Perú</a:t>
            </a:r>
            <a:r>
              <a:rPr spc="-50" dirty="0"/>
              <a:t> a </a:t>
            </a:r>
            <a:r>
              <a:rPr dirty="0"/>
              <a:t>fin</a:t>
            </a:r>
            <a:r>
              <a:rPr spc="-60" dirty="0"/>
              <a:t> </a:t>
            </a:r>
            <a:r>
              <a:rPr dirty="0"/>
              <a:t>de</a:t>
            </a:r>
            <a:r>
              <a:rPr spc="-50" dirty="0"/>
              <a:t> </a:t>
            </a:r>
            <a:r>
              <a:rPr dirty="0"/>
              <a:t>que</a:t>
            </a:r>
            <a:r>
              <a:rPr spc="-50" dirty="0"/>
              <a:t> </a:t>
            </a:r>
            <a:r>
              <a:rPr dirty="0"/>
              <a:t>realice</a:t>
            </a:r>
            <a:r>
              <a:rPr spc="-85" dirty="0"/>
              <a:t> </a:t>
            </a:r>
            <a:r>
              <a:rPr dirty="0"/>
              <a:t>operaciones</a:t>
            </a:r>
            <a:r>
              <a:rPr spc="-75" dirty="0"/>
              <a:t> </a:t>
            </a:r>
            <a:r>
              <a:rPr dirty="0"/>
              <a:t>encubiertas</a:t>
            </a:r>
            <a:r>
              <a:rPr spc="-80" dirty="0"/>
              <a:t> </a:t>
            </a:r>
            <a:r>
              <a:rPr dirty="0"/>
              <a:t>sin</a:t>
            </a:r>
            <a:r>
              <a:rPr spc="-55" dirty="0"/>
              <a:t> </a:t>
            </a:r>
            <a:r>
              <a:rPr dirty="0"/>
              <a:t>el</a:t>
            </a:r>
            <a:r>
              <a:rPr spc="-60" dirty="0"/>
              <a:t> </a:t>
            </a:r>
            <a:r>
              <a:rPr dirty="0"/>
              <a:t>conocimiento</a:t>
            </a:r>
            <a:r>
              <a:rPr spc="-75" dirty="0"/>
              <a:t> </a:t>
            </a:r>
            <a:r>
              <a:rPr dirty="0"/>
              <a:t>de</a:t>
            </a:r>
            <a:r>
              <a:rPr spc="-50" dirty="0"/>
              <a:t> </a:t>
            </a:r>
            <a:r>
              <a:rPr spc="-25" dirty="0"/>
              <a:t>los </a:t>
            </a:r>
            <a:r>
              <a:rPr spc="-10" dirty="0"/>
              <a:t>investigados,</a:t>
            </a:r>
            <a:r>
              <a:rPr spc="-100" dirty="0"/>
              <a:t> </a:t>
            </a:r>
            <a:r>
              <a:rPr dirty="0"/>
              <a:t>tales</a:t>
            </a:r>
            <a:r>
              <a:rPr spc="-70" dirty="0"/>
              <a:t> </a:t>
            </a:r>
            <a:r>
              <a:rPr dirty="0"/>
              <a:t>como</a:t>
            </a:r>
            <a:r>
              <a:rPr spc="-65" dirty="0"/>
              <a:t> </a:t>
            </a:r>
            <a:r>
              <a:rPr dirty="0"/>
              <a:t>la</a:t>
            </a:r>
            <a:r>
              <a:rPr spc="-80" dirty="0"/>
              <a:t> </a:t>
            </a:r>
            <a:r>
              <a:rPr dirty="0"/>
              <a:t>protección</a:t>
            </a:r>
            <a:r>
              <a:rPr spc="-70" dirty="0"/>
              <a:t> </a:t>
            </a:r>
            <a:r>
              <a:rPr dirty="0"/>
              <a:t>legal</a:t>
            </a:r>
            <a:r>
              <a:rPr spc="-85" dirty="0"/>
              <a:t> </a:t>
            </a:r>
            <a:r>
              <a:rPr dirty="0"/>
              <a:t>de</a:t>
            </a:r>
            <a:r>
              <a:rPr spc="-65" dirty="0"/>
              <a:t> </a:t>
            </a:r>
            <a:r>
              <a:rPr dirty="0"/>
              <a:t>personas</a:t>
            </a:r>
            <a:r>
              <a:rPr spc="-95" dirty="0"/>
              <a:t> </a:t>
            </a:r>
            <a:r>
              <a:rPr dirty="0"/>
              <a:t>jurídicas,</a:t>
            </a:r>
            <a:r>
              <a:rPr spc="-90" dirty="0"/>
              <a:t> </a:t>
            </a:r>
            <a:r>
              <a:rPr spc="-25" dirty="0"/>
              <a:t>de </a:t>
            </a:r>
            <a:r>
              <a:rPr dirty="0"/>
              <a:t>bienes</a:t>
            </a:r>
            <a:r>
              <a:rPr spc="-70" dirty="0"/>
              <a:t> </a:t>
            </a:r>
            <a:r>
              <a:rPr dirty="0"/>
              <a:t>en</a:t>
            </a:r>
            <a:r>
              <a:rPr spc="-40" dirty="0"/>
              <a:t> </a:t>
            </a:r>
            <a:r>
              <a:rPr dirty="0"/>
              <a:t>general,</a:t>
            </a:r>
            <a:r>
              <a:rPr spc="-95" dirty="0"/>
              <a:t> </a:t>
            </a:r>
            <a:r>
              <a:rPr dirty="0"/>
              <a:t>incluyendo</a:t>
            </a:r>
            <a:r>
              <a:rPr spc="-50" dirty="0"/>
              <a:t> </a:t>
            </a:r>
            <a:r>
              <a:rPr dirty="0"/>
              <a:t>títulos,</a:t>
            </a:r>
            <a:r>
              <a:rPr spc="-40" dirty="0"/>
              <a:t> </a:t>
            </a:r>
            <a:r>
              <a:rPr dirty="0"/>
              <a:t>derechos</a:t>
            </a:r>
            <a:r>
              <a:rPr spc="-65" dirty="0"/>
              <a:t> </a:t>
            </a:r>
            <a:r>
              <a:rPr dirty="0"/>
              <a:t>y</a:t>
            </a:r>
            <a:r>
              <a:rPr spc="-50" dirty="0"/>
              <a:t> </a:t>
            </a:r>
            <a:r>
              <a:rPr dirty="0"/>
              <a:t>otros</a:t>
            </a:r>
            <a:r>
              <a:rPr spc="-45" dirty="0"/>
              <a:t> </a:t>
            </a:r>
            <a:r>
              <a:rPr dirty="0"/>
              <a:t>de</a:t>
            </a:r>
            <a:r>
              <a:rPr spc="-40" dirty="0"/>
              <a:t> </a:t>
            </a:r>
            <a:r>
              <a:rPr spc="-10" dirty="0"/>
              <a:t>naturaleza </a:t>
            </a:r>
            <a:r>
              <a:rPr dirty="0"/>
              <a:t>intangible,</a:t>
            </a:r>
            <a:r>
              <a:rPr spc="-90" dirty="0"/>
              <a:t> </a:t>
            </a:r>
            <a:r>
              <a:rPr dirty="0"/>
              <a:t>entre</a:t>
            </a:r>
            <a:r>
              <a:rPr spc="-95" dirty="0"/>
              <a:t> </a:t>
            </a:r>
            <a:r>
              <a:rPr dirty="0"/>
              <a:t>otros</a:t>
            </a:r>
            <a:r>
              <a:rPr spc="-55" dirty="0"/>
              <a:t> </a:t>
            </a:r>
            <a:r>
              <a:rPr spc="-10" dirty="0"/>
              <a:t>procedimientos.</a:t>
            </a:r>
            <a:r>
              <a:rPr spc="-90" dirty="0"/>
              <a:t> </a:t>
            </a:r>
            <a:r>
              <a:rPr dirty="0"/>
              <a:t>El</a:t>
            </a:r>
            <a:r>
              <a:rPr spc="-65" dirty="0"/>
              <a:t> </a:t>
            </a:r>
            <a:r>
              <a:rPr dirty="0"/>
              <a:t>Fiscal</a:t>
            </a:r>
            <a:r>
              <a:rPr spc="-50" dirty="0"/>
              <a:t> </a:t>
            </a:r>
            <a:r>
              <a:rPr dirty="0"/>
              <a:t>podrá</a:t>
            </a:r>
            <a:r>
              <a:rPr spc="-75" dirty="0"/>
              <a:t> </a:t>
            </a:r>
            <a:r>
              <a:rPr spc="-10" dirty="0"/>
              <a:t>crear, </a:t>
            </a:r>
            <a:r>
              <a:rPr dirty="0"/>
              <a:t>estrictamente</a:t>
            </a:r>
            <a:r>
              <a:rPr spc="-80" dirty="0"/>
              <a:t> </a:t>
            </a:r>
            <a:r>
              <a:rPr dirty="0"/>
              <a:t>para</a:t>
            </a:r>
            <a:r>
              <a:rPr spc="-70" dirty="0"/>
              <a:t> </a:t>
            </a:r>
            <a:r>
              <a:rPr dirty="0"/>
              <a:t>los</a:t>
            </a:r>
            <a:r>
              <a:rPr spc="-40" dirty="0"/>
              <a:t> </a:t>
            </a:r>
            <a:r>
              <a:rPr dirty="0"/>
              <a:t>fines</a:t>
            </a:r>
            <a:r>
              <a:rPr spc="-80" dirty="0"/>
              <a:t> </a:t>
            </a:r>
            <a:r>
              <a:rPr dirty="0"/>
              <a:t>de</a:t>
            </a:r>
            <a:r>
              <a:rPr spc="-55" dirty="0"/>
              <a:t> </a:t>
            </a:r>
            <a:r>
              <a:rPr dirty="0"/>
              <a:t>la</a:t>
            </a:r>
            <a:r>
              <a:rPr spc="-55" dirty="0"/>
              <a:t> </a:t>
            </a:r>
            <a:r>
              <a:rPr spc="-10" dirty="0"/>
              <a:t>investigación,</a:t>
            </a:r>
            <a:r>
              <a:rPr spc="-85" dirty="0"/>
              <a:t> </a:t>
            </a:r>
            <a:r>
              <a:rPr dirty="0"/>
              <a:t>personas</a:t>
            </a:r>
            <a:r>
              <a:rPr spc="-80" dirty="0"/>
              <a:t> </a:t>
            </a:r>
            <a:r>
              <a:rPr spc="-10" dirty="0"/>
              <a:t>jurídicas </a:t>
            </a:r>
            <a:r>
              <a:rPr dirty="0"/>
              <a:t>ficticias</a:t>
            </a:r>
            <a:r>
              <a:rPr spc="-45" dirty="0"/>
              <a:t> </a:t>
            </a:r>
            <a:r>
              <a:rPr dirty="0"/>
              <a:t>o</a:t>
            </a:r>
            <a:r>
              <a:rPr spc="-40" dirty="0"/>
              <a:t> </a:t>
            </a:r>
            <a:r>
              <a:rPr dirty="0"/>
              <a:t>modificar</a:t>
            </a:r>
            <a:r>
              <a:rPr spc="-75" dirty="0"/>
              <a:t> </a:t>
            </a:r>
            <a:r>
              <a:rPr dirty="0"/>
              <a:t>otras</a:t>
            </a:r>
            <a:r>
              <a:rPr spc="-35" dirty="0"/>
              <a:t> </a:t>
            </a:r>
            <a:r>
              <a:rPr dirty="0"/>
              <a:t>ya</a:t>
            </a:r>
            <a:r>
              <a:rPr spc="-60" dirty="0"/>
              <a:t> </a:t>
            </a:r>
            <a:r>
              <a:rPr spc="-10" dirty="0"/>
              <a:t>existentes,</a:t>
            </a:r>
            <a:r>
              <a:rPr spc="-75" dirty="0"/>
              <a:t> </a:t>
            </a:r>
            <a:r>
              <a:rPr dirty="0"/>
              <a:t>así</a:t>
            </a:r>
            <a:r>
              <a:rPr spc="-40" dirty="0"/>
              <a:t> </a:t>
            </a:r>
            <a:r>
              <a:rPr dirty="0"/>
              <a:t>como</a:t>
            </a:r>
            <a:r>
              <a:rPr spc="-30" dirty="0"/>
              <a:t> </a:t>
            </a:r>
            <a:r>
              <a:rPr dirty="0"/>
              <a:t>autoriza</a:t>
            </a:r>
            <a:r>
              <a:rPr spc="-75" dirty="0"/>
              <a:t> </a:t>
            </a:r>
            <a:r>
              <a:rPr spc="-25" dirty="0"/>
              <a:t>la</a:t>
            </a:r>
          </a:p>
          <a:p>
            <a:pPr marL="12700">
              <a:lnSpc>
                <a:spcPts val="3040"/>
              </a:lnSpc>
              <a:tabLst>
                <a:tab pos="7165975" algn="l"/>
              </a:tabLst>
            </a:pPr>
            <a:r>
              <a:rPr dirty="0"/>
              <a:t>participación</a:t>
            </a:r>
            <a:r>
              <a:rPr spc="-90" dirty="0"/>
              <a:t> </a:t>
            </a:r>
            <a:r>
              <a:rPr dirty="0"/>
              <a:t>de</a:t>
            </a:r>
            <a:r>
              <a:rPr spc="-80" dirty="0"/>
              <a:t> </a:t>
            </a:r>
            <a:r>
              <a:rPr dirty="0"/>
              <a:t>personas</a:t>
            </a:r>
            <a:r>
              <a:rPr spc="-125" dirty="0"/>
              <a:t> </a:t>
            </a:r>
            <a:r>
              <a:rPr dirty="0"/>
              <a:t>naturales</a:t>
            </a:r>
            <a:r>
              <a:rPr spc="-110" dirty="0"/>
              <a:t> </a:t>
            </a:r>
            <a:r>
              <a:rPr spc="-10" dirty="0"/>
              <a:t>encubiertas,</a:t>
            </a:r>
            <a:r>
              <a:rPr dirty="0"/>
              <a:t>	</a:t>
            </a:r>
            <a:r>
              <a:rPr spc="-50" dirty="0"/>
              <a:t>…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3839" y="0"/>
            <a:ext cx="896874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7960" y="111758"/>
            <a:ext cx="9237980" cy="664972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7139" y="0"/>
            <a:ext cx="715771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7260" y="0"/>
            <a:ext cx="8442960" cy="681481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7039" y="1366519"/>
            <a:ext cx="8877300" cy="294639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2300" y="99060"/>
            <a:ext cx="8018780" cy="67208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F8BA1F-6F56-439B-BEB6-9292766A3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D8936A-D5C7-442F-8FB4-4A15882038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7E60E0-A0CB-4D8D-A181-FF5EC7E905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64294B1-24E2-4D4B-990A-BC819AE3F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485775"/>
            <a:ext cx="107823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096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3839" y="365759"/>
            <a:ext cx="900684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9320" y="48258"/>
            <a:ext cx="6659880" cy="67360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32B237-DE76-4875-A79F-62ADC6F9F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001CE8-814E-435C-86A4-75F21F11C1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F803156-E048-49EF-B175-629BF8DEC8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FA87AF-B1BE-4E45-8912-4D5922A4F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471487"/>
            <a:ext cx="1113472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59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CF63A6-113D-4C78-893E-6088E0BE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C0E388-E21B-4F33-8680-30FDB60A43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A7554B-D650-48B0-B845-9F4C96AA7B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02C7D6-AD28-4148-A82C-07726827C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438150"/>
            <a:ext cx="1030605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59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3F949-0954-4335-B562-509FCA859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2FCEF8-6633-4CC1-940F-2CDE2D05CB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9D06A6-95EA-4C34-A743-1BE514838F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7D541DD-BFB8-463C-A106-D35D82207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519112"/>
            <a:ext cx="1106805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29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370041-C597-4E3F-9CE2-E0A5A72B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C0991A-F718-4E36-B154-70189F625C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7795F8-6EC2-4BD2-9C97-699CCEE00C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CD5B346-34EF-4C6E-913F-439A936CA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495300"/>
            <a:ext cx="114109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44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909</Words>
  <Application>Microsoft Office PowerPoint</Application>
  <PresentationFormat>Panorámica</PresentationFormat>
  <Paragraphs>38</Paragraphs>
  <Slides>51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6" baseType="lpstr">
      <vt:lpstr>Arial</vt:lpstr>
      <vt:lpstr>Arial MT</vt:lpstr>
      <vt:lpstr>Calibri</vt:lpstr>
      <vt:lpstr>Calibri Light</vt:lpstr>
      <vt:lpstr>Tema de Office</vt:lpstr>
      <vt:lpstr>TECNICAS DE INVESTIGACION EN CORRUPCION</vt:lpstr>
      <vt:lpstr>Temario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DELITOS INFORMÁTICOS DISPOSICIONES COMPLEMENTARIAS FINALES SEGUNDA.</vt:lpstr>
      <vt:lpstr>Artículo 341.- Agente Encubierto y Agente Especial Código Penal</vt:lpstr>
      <vt:lpstr>Presentación de PowerPoint</vt:lpstr>
      <vt:lpstr>Presentación de PowerPoint</vt:lpstr>
      <vt:lpstr>Presentación de PowerPoint</vt:lpstr>
      <vt:lpstr>Presentación de PowerPoint</vt:lpstr>
      <vt:lpstr>Artículo 341-A.- Operaciones encubiertas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TECNICAS DE INVESTIGACION EN CORRUPCION</dc:title>
  <dc:creator>FN</dc:creator>
  <cp:lastModifiedBy>Antonio Arevalo Castillo</cp:lastModifiedBy>
  <cp:revision>26</cp:revision>
  <dcterms:created xsi:type="dcterms:W3CDTF">2025-07-02T00:27:11Z</dcterms:created>
  <dcterms:modified xsi:type="dcterms:W3CDTF">2025-07-07T20:33:44Z</dcterms:modified>
</cp:coreProperties>
</file>