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7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F7DAF-3D02-4102-8137-184A12D96BE3}" type="datetimeFigureOut">
              <a:rPr lang="es-PE" smtClean="0"/>
              <a:t>4/11/2025</a:t>
            </a:fld>
            <a:endParaRPr lang="es-P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6652B-EAE2-4059-AF9F-9725811FA361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76190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36652B-EAE2-4059-AF9F-9725811FA361}" type="slidenum">
              <a:rPr lang="es-PE" smtClean="0"/>
              <a:t>13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028740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1216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7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1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61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Editar los estilos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9887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8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Editar los estilos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Editar los estilos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4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2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1335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Editar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Editar los estilos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40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1087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0800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lizarmendozatarrillo@gmail.co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Subtítulo">
            <a:extLst>
              <a:ext uri="{FF2B5EF4-FFF2-40B4-BE49-F238E27FC236}">
                <a16:creationId xmlns:a16="http://schemas.microsoft.com/office/drawing/2014/main" id="{E238FB28-6844-47FB-ADA1-F1D6DA67DC84}"/>
              </a:ext>
            </a:extLst>
          </p:cNvPr>
          <p:cNvSpPr txBox="1">
            <a:spLocks/>
          </p:cNvSpPr>
          <p:nvPr/>
        </p:nvSpPr>
        <p:spPr>
          <a:xfrm>
            <a:off x="1567540" y="4582954"/>
            <a:ext cx="4758613" cy="695065"/>
          </a:xfrm>
          <a:prstGeom prst="rect">
            <a:avLst/>
          </a:prstGeom>
        </p:spPr>
        <p:txBody>
          <a:bodyPr vert="horz" lIns="91440" tIns="0" rIns="91440" bIns="45720" rtlCol="0" anchor="t">
            <a:norm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s-ES" sz="1600" dirty="0">
                <a:solidFill>
                  <a:srgbClr val="1F5795"/>
                </a:solidFill>
                <a:latin typeface="Gill Sans MT (Cuerpo)"/>
              </a:rPr>
              <a:t>Ex Juez Especializado Penal &amp; Ex Fiscal de Lavado de Activos.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06787EC-CE93-4CD7-9048-376D02C277F6}"/>
              </a:ext>
            </a:extLst>
          </p:cNvPr>
          <p:cNvSpPr/>
          <p:nvPr/>
        </p:nvSpPr>
        <p:spPr>
          <a:xfrm>
            <a:off x="1483567" y="3650350"/>
            <a:ext cx="541175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lvl="0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s-ES" sz="2600" b="1" dirty="0">
                <a:solidFill>
                  <a:srgbClr val="1F5795"/>
                </a:solidFill>
                <a:latin typeface="Gill Sans MT (Cuerpo)"/>
              </a:rPr>
              <a:t>Segundo </a:t>
            </a:r>
            <a:r>
              <a:rPr lang="es-ES" sz="2600" b="1" dirty="0" err="1">
                <a:solidFill>
                  <a:srgbClr val="1F5795"/>
                </a:solidFill>
                <a:latin typeface="Gill Sans MT (Cuerpo)"/>
              </a:rPr>
              <a:t>Elizar</a:t>
            </a:r>
            <a:r>
              <a:rPr lang="es-ES" sz="2600" b="1" dirty="0">
                <a:solidFill>
                  <a:srgbClr val="1F5795"/>
                </a:solidFill>
                <a:latin typeface="Gill Sans MT (Cuerpo)"/>
              </a:rPr>
              <a:t> Mendoza Tarrillo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B80236B-26A2-4534-B87E-B0767CE98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542" y="811763"/>
            <a:ext cx="6988628" cy="2090057"/>
          </a:xfrm>
        </p:spPr>
        <p:txBody>
          <a:bodyPr>
            <a:normAutofit/>
          </a:bodyPr>
          <a:lstStyle/>
          <a:p>
            <a:r>
              <a:rPr lang="es-ES" b="1" dirty="0">
                <a:latin typeface="Century Gothic (Títulos)"/>
              </a:rPr>
              <a:t>Requisitos Sustantivos y Formales para el Requerimiento Judicial</a:t>
            </a:r>
            <a:endParaRPr b="1" dirty="0">
              <a:latin typeface="Century Gothic (Títulos)"/>
            </a:endParaRPr>
          </a:p>
        </p:txBody>
      </p:sp>
      <p:sp>
        <p:nvSpPr>
          <p:cNvPr id="5" name="2 Subtítulo">
            <a:extLst>
              <a:ext uri="{FF2B5EF4-FFF2-40B4-BE49-F238E27FC236}">
                <a16:creationId xmlns:a16="http://schemas.microsoft.com/office/drawing/2014/main" id="{24E57B7C-1185-40E8-A6F2-D80328D893AA}"/>
              </a:ext>
            </a:extLst>
          </p:cNvPr>
          <p:cNvSpPr txBox="1">
            <a:spLocks/>
          </p:cNvSpPr>
          <p:nvPr/>
        </p:nvSpPr>
        <p:spPr>
          <a:xfrm>
            <a:off x="1567542" y="4193773"/>
            <a:ext cx="4758613" cy="695065"/>
          </a:xfrm>
          <a:prstGeom prst="rect">
            <a:avLst/>
          </a:prstGeom>
        </p:spPr>
        <p:txBody>
          <a:bodyPr vert="horz" lIns="91440" tIns="0" rIns="91440" bIns="45720" rtlCol="0" anchor="t">
            <a:norm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s-ES" sz="1600" dirty="0">
                <a:solidFill>
                  <a:srgbClr val="1F5795"/>
                </a:solidFill>
                <a:latin typeface="Gill Sans MT (Cuerpo)"/>
              </a:rPr>
              <a:t>CEO en Estudio Mendoza &amp; </a:t>
            </a:r>
            <a:r>
              <a:rPr lang="es-ES" sz="1600" dirty="0" err="1">
                <a:solidFill>
                  <a:srgbClr val="1F5795"/>
                </a:solidFill>
                <a:latin typeface="Gill Sans MT (Cuerpo)"/>
              </a:rPr>
              <a:t>Qquesuallpa</a:t>
            </a:r>
            <a:r>
              <a:rPr lang="es-ES" sz="1600" dirty="0">
                <a:solidFill>
                  <a:srgbClr val="1F5795"/>
                </a:solidFill>
                <a:latin typeface="Gill Sans MT (Cuerpo)"/>
              </a:rPr>
              <a:t> Abogados</a:t>
            </a:r>
          </a:p>
        </p:txBody>
      </p:sp>
      <p:sp>
        <p:nvSpPr>
          <p:cNvPr id="7" name="2 Subtítulo">
            <a:extLst>
              <a:ext uri="{FF2B5EF4-FFF2-40B4-BE49-F238E27FC236}">
                <a16:creationId xmlns:a16="http://schemas.microsoft.com/office/drawing/2014/main" id="{B073376F-FD97-44FB-B2B2-293E1727B6BB}"/>
              </a:ext>
            </a:extLst>
          </p:cNvPr>
          <p:cNvSpPr txBox="1">
            <a:spLocks/>
          </p:cNvSpPr>
          <p:nvPr/>
        </p:nvSpPr>
        <p:spPr>
          <a:xfrm>
            <a:off x="1567542" y="5349553"/>
            <a:ext cx="3387014" cy="368628"/>
          </a:xfrm>
          <a:prstGeom prst="rect">
            <a:avLst/>
          </a:prstGeom>
        </p:spPr>
        <p:txBody>
          <a:bodyPr vert="horz" lIns="91440" tIns="0" rIns="91440" bIns="45720" rtlCol="0" anchor="t">
            <a:norm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s-ES" sz="1400" b="1" dirty="0">
                <a:latin typeface="Gill Sans MT (Cuerpo)"/>
              </a:rPr>
              <a:t>Correo: </a:t>
            </a:r>
            <a:r>
              <a:rPr lang="es-ES" sz="1400" dirty="0">
                <a:solidFill>
                  <a:srgbClr val="0070C0"/>
                </a:solidFill>
                <a:latin typeface="Gill Sans MT (Cuerpo)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elizarmendozatarrillo@gmail.com</a:t>
            </a:r>
            <a:r>
              <a:rPr lang="es-ES" sz="1400" dirty="0">
                <a:solidFill>
                  <a:srgbClr val="0070C0"/>
                </a:solidFill>
                <a:latin typeface="Gill Sans MT (Cuerpo)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160" y="473008"/>
            <a:ext cx="6768753" cy="1143000"/>
          </a:xfrm>
        </p:spPr>
        <p:txBody>
          <a:bodyPr/>
          <a:lstStyle/>
          <a:p>
            <a:r>
              <a:rPr b="1" dirty="0"/>
              <a:t>Jurisprudencia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875" y="2309846"/>
            <a:ext cx="6862668" cy="3577767"/>
          </a:xfrm>
        </p:spPr>
        <p:txBody>
          <a:bodyPr>
            <a:normAutofit/>
          </a:bodyPr>
          <a:lstStyle/>
          <a:p>
            <a:r>
              <a:rPr sz="3000" dirty="0"/>
              <a:t>Casación 626-2013-Moquegua</a:t>
            </a:r>
          </a:p>
          <a:p>
            <a:r>
              <a:rPr sz="3000" dirty="0"/>
              <a:t>Casación 1445-2018/Nacional</a:t>
            </a:r>
          </a:p>
          <a:p>
            <a:r>
              <a:rPr sz="3000" dirty="0"/>
              <a:t>Acuerdo Plenario 01-2019/CIJ-116</a:t>
            </a:r>
          </a:p>
          <a:p>
            <a:r>
              <a:rPr sz="3000" dirty="0"/>
              <a:t>TC Exp. 03248-2019-PHC/TC (Yoshiyama)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1B871B12-DDB8-47AC-80BF-391DFF0009C0}"/>
              </a:ext>
            </a:extLst>
          </p:cNvPr>
          <p:cNvCxnSpPr/>
          <p:nvPr/>
        </p:nvCxnSpPr>
        <p:spPr>
          <a:xfrm>
            <a:off x="1562875" y="1629192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4215" y="516013"/>
            <a:ext cx="6881937" cy="1143000"/>
          </a:xfrm>
        </p:spPr>
        <p:txBody>
          <a:bodyPr/>
          <a:lstStyle/>
          <a:p>
            <a:r>
              <a:rPr b="1" dirty="0"/>
              <a:t>Doctrina Recomendada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624" y="2362981"/>
            <a:ext cx="7040556" cy="3804550"/>
          </a:xfrm>
        </p:spPr>
        <p:txBody>
          <a:bodyPr>
            <a:normAutofit/>
          </a:bodyPr>
          <a:lstStyle/>
          <a:p>
            <a:r>
              <a:rPr sz="3000" dirty="0"/>
              <a:t>San Martín Castro – Prisión Preventiva y Prueba.</a:t>
            </a:r>
          </a:p>
          <a:p>
            <a:r>
              <a:rPr sz="3000" dirty="0"/>
              <a:t>Peña Cabrera – Manual de Derecho Procesal Penal.</a:t>
            </a:r>
          </a:p>
          <a:p>
            <a:r>
              <a:rPr sz="3000" dirty="0"/>
              <a:t>Hurtado Pozo – Derecho Procesal Penal Peruano.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AABA77F7-F4B6-4413-9417-EADD743F70CB}"/>
              </a:ext>
            </a:extLst>
          </p:cNvPr>
          <p:cNvCxnSpPr/>
          <p:nvPr/>
        </p:nvCxnSpPr>
        <p:spPr>
          <a:xfrm>
            <a:off x="1623526" y="167757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567" y="650094"/>
            <a:ext cx="7203232" cy="1143000"/>
          </a:xfrm>
        </p:spPr>
        <p:txBody>
          <a:bodyPr/>
          <a:lstStyle/>
          <a:p>
            <a:r>
              <a:rPr b="1" dirty="0"/>
              <a:t>Casos Prácticos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3566" y="2515213"/>
            <a:ext cx="7203231" cy="3941565"/>
          </a:xfrm>
        </p:spPr>
        <p:txBody>
          <a:bodyPr>
            <a:normAutofit/>
          </a:bodyPr>
          <a:lstStyle/>
          <a:p>
            <a:r>
              <a:rPr sz="3000" dirty="0"/>
              <a:t>Caso A: Corrupción – Colusión agravada.</a:t>
            </a:r>
          </a:p>
          <a:p>
            <a:r>
              <a:rPr sz="3000" dirty="0"/>
              <a:t>Caso B: Lavado de activos – Criminalidad organizada.</a:t>
            </a:r>
          </a:p>
          <a:p>
            <a:r>
              <a:rPr sz="3000" dirty="0"/>
              <a:t>Caso C: Hurto simple – Arraigo laboral.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A3580BDF-E130-46C7-A6F3-03C5805DEB50}"/>
              </a:ext>
            </a:extLst>
          </p:cNvPr>
          <p:cNvCxnSpPr/>
          <p:nvPr/>
        </p:nvCxnSpPr>
        <p:spPr>
          <a:xfrm>
            <a:off x="1616223" y="1888638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5614" y="518547"/>
            <a:ext cx="6695323" cy="1143000"/>
          </a:xfrm>
        </p:spPr>
        <p:txBody>
          <a:bodyPr/>
          <a:lstStyle/>
          <a:p>
            <a:r>
              <a:rPr b="1" dirty="0"/>
              <a:t>Conclusiones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5614" y="2253342"/>
            <a:ext cx="7271185" cy="3708907"/>
          </a:xfrm>
        </p:spPr>
        <p:txBody>
          <a:bodyPr>
            <a:normAutofit/>
          </a:bodyPr>
          <a:lstStyle/>
          <a:p>
            <a:r>
              <a:rPr sz="3000" dirty="0"/>
              <a:t>1. Concurrencia simultánea de requisitos (Art. 268 CPP).</a:t>
            </a:r>
          </a:p>
          <a:p>
            <a:r>
              <a:rPr sz="3000" dirty="0"/>
              <a:t>2. Motivación reforzada (TC 03248-2019).</a:t>
            </a:r>
          </a:p>
          <a:p>
            <a:r>
              <a:rPr sz="3000" dirty="0"/>
              <a:t>3. Excepcionalidad y proporcionalidad.</a:t>
            </a:r>
          </a:p>
          <a:p>
            <a:r>
              <a:rPr sz="3000" dirty="0"/>
              <a:t>4. Estándar de sospecha suficiente.</a:t>
            </a:r>
          </a:p>
          <a:p>
            <a:r>
              <a:rPr sz="3000" dirty="0"/>
              <a:t>5. Estructura formal válida del requerimiento fiscal.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A3522EC9-20B0-48BF-9804-F2734817B0C6}"/>
              </a:ext>
            </a:extLst>
          </p:cNvPr>
          <p:cNvCxnSpPr/>
          <p:nvPr/>
        </p:nvCxnSpPr>
        <p:spPr>
          <a:xfrm>
            <a:off x="1599591" y="1674727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579E40-2D43-438A-AF27-9CE404738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4683"/>
            <a:ext cx="8229600" cy="16655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b="1" dirty="0"/>
              <a:t>¡GRACIAS!</a:t>
            </a:r>
            <a:endParaRPr lang="es-PE" sz="4400" b="1" dirty="0"/>
          </a:p>
        </p:txBody>
      </p:sp>
    </p:spTree>
    <p:extLst>
      <p:ext uri="{BB962C8B-B14F-4D97-AF65-F5344CB8AC3E}">
        <p14:creationId xmlns:p14="http://schemas.microsoft.com/office/powerpoint/2010/main" val="80973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6873" y="741156"/>
            <a:ext cx="6979297" cy="742399"/>
          </a:xfrm>
        </p:spPr>
        <p:txBody>
          <a:bodyPr>
            <a:noAutofit/>
          </a:bodyPr>
          <a:lstStyle/>
          <a:p>
            <a:r>
              <a:rPr b="1" dirty="0">
                <a:latin typeface="Century Gothic (Títulos)"/>
              </a:rPr>
              <a:t>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3566" y="2030431"/>
            <a:ext cx="7203233" cy="4170781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sz="2500" dirty="0">
                <a:latin typeface="Gill Sans MT (Cuerpo)"/>
              </a:rPr>
              <a:t>La prisión preventiva es una medida cautelar excepcional, subsidiaria y provisional.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sz="2500" dirty="0">
                <a:latin typeface="Gill Sans MT (Cuerpo)"/>
              </a:rPr>
              <a:t>No es pena anticipada. Fundamento constitucional: art. 2 inc. 24(f) de la Constitución.</a:t>
            </a:r>
          </a:p>
          <a:p>
            <a:pPr>
              <a:lnSpc>
                <a:spcPct val="170000"/>
              </a:lnSpc>
              <a:buFont typeface="Courier New" panose="02070309020205020404" pitchFamily="49" charset="0"/>
              <a:buChar char="o"/>
            </a:pPr>
            <a:r>
              <a:rPr sz="2500" dirty="0">
                <a:latin typeface="Gill Sans MT (Cuerpo)"/>
              </a:rPr>
              <a:t>Jurisprudencia: TC Exp. 03248-2019-PHC/TC (Yoshiyama).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3A6C3EBD-0AE3-4CC4-B726-A80A785B8D96}"/>
              </a:ext>
            </a:extLst>
          </p:cNvPr>
          <p:cNvCxnSpPr/>
          <p:nvPr/>
        </p:nvCxnSpPr>
        <p:spPr>
          <a:xfrm>
            <a:off x="1576873" y="1738331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550" y="480711"/>
            <a:ext cx="6000539" cy="862898"/>
          </a:xfrm>
        </p:spPr>
        <p:txBody>
          <a:bodyPr/>
          <a:lstStyle/>
          <a:p>
            <a:r>
              <a:rPr b="1" dirty="0"/>
              <a:t>Marco Normativo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550" y="2668564"/>
            <a:ext cx="7147249" cy="3914820"/>
          </a:xfrm>
        </p:spPr>
        <p:txBody>
          <a:bodyPr>
            <a:normAutofit fontScale="47500" lnSpcReduction="20000"/>
          </a:bodyPr>
          <a:lstStyle/>
          <a:p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Art. 268: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exige tres presupuestos concurrentes — </a:t>
            </a:r>
            <a:r>
              <a:rPr lang="es-ES" sz="4400" i="1" dirty="0">
                <a:latin typeface="Gill Sans MT (Cuerpo)"/>
                <a:cs typeface="Angsana New" panose="02020603050405020304" pitchFamily="18" charset="-34"/>
              </a:rPr>
              <a:t>indicios graves, prognosis de pena y peligro procesal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— bajo motivación reforzada.</a:t>
            </a:r>
          </a:p>
          <a:p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Art. 269: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define el </a:t>
            </a:r>
            <a:r>
              <a:rPr lang="es-ES" sz="4400" i="1" dirty="0">
                <a:latin typeface="Gill Sans MT (Cuerpo)"/>
                <a:cs typeface="Angsana New" panose="02020603050405020304" pitchFamily="18" charset="-34"/>
              </a:rPr>
              <a:t>peligro de fuga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y </a:t>
            </a:r>
            <a:r>
              <a:rPr lang="es-ES" sz="4400" i="1" dirty="0">
                <a:latin typeface="Gill Sans MT (Cuerpo)"/>
                <a:cs typeface="Angsana New" panose="02020603050405020304" pitchFamily="18" charset="-34"/>
              </a:rPr>
              <a:t>obstaculización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, que deben sustentarse en </a:t>
            </a:r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hechos objetivos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, no presunciones.</a:t>
            </a:r>
          </a:p>
          <a:p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Art. 270: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fija </a:t>
            </a:r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plazos máximos (9, 18 o 36 meses)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, garantizando la </a:t>
            </a:r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temporalidad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de la medida.</a:t>
            </a:r>
          </a:p>
          <a:p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Art. 272 y 283: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permiten el </a:t>
            </a:r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cese o revisión periódica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cuando varían las circunstancias o cesan los presupuestos.</a:t>
            </a:r>
          </a:p>
          <a:p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Art. 274: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impone la búsqueda de </a:t>
            </a:r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medidas menos gravosas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antes de restringir la libertad.</a:t>
            </a:r>
          </a:p>
          <a:p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Art. 279: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obliga a una </a:t>
            </a:r>
            <a:r>
              <a:rPr lang="es-ES" sz="4400" b="1" dirty="0">
                <a:latin typeface="Gill Sans MT (Cuerpo)"/>
                <a:cs typeface="Angsana New" panose="02020603050405020304" pitchFamily="18" charset="-34"/>
              </a:rPr>
              <a:t>motivación clara, razonada y controlable</a:t>
            </a:r>
            <a:r>
              <a:rPr lang="es-ES" sz="4400" dirty="0">
                <a:latin typeface="Gill Sans MT (Cuerpo)"/>
                <a:cs typeface="Angsana New" panose="02020603050405020304" pitchFamily="18" charset="-34"/>
              </a:rPr>
              <a:t> por la instancia superior.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117369-16F2-4821-A5B4-28BE1B5C23C7}"/>
              </a:ext>
            </a:extLst>
          </p:cNvPr>
          <p:cNvSpPr txBox="1">
            <a:spLocks/>
          </p:cNvSpPr>
          <p:nvPr/>
        </p:nvSpPr>
        <p:spPr>
          <a:xfrm>
            <a:off x="1539550" y="2028961"/>
            <a:ext cx="6786465" cy="709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dirty="0">
                <a:latin typeface="Gill Sans MT (Cuerpo)"/>
                <a:cs typeface="Angsana New" panose="02020603050405020304" pitchFamily="18" charset="-34"/>
              </a:rPr>
              <a:t>La </a:t>
            </a:r>
            <a:r>
              <a:rPr lang="es-ES" b="1" dirty="0">
                <a:latin typeface="Gill Sans MT (Cuerpo)"/>
                <a:cs typeface="Angsana New" panose="02020603050405020304" pitchFamily="18" charset="-34"/>
              </a:rPr>
              <a:t>prisión preventiva</a:t>
            </a:r>
            <a:r>
              <a:rPr lang="es-ES" dirty="0">
                <a:latin typeface="Gill Sans MT (Cuerpo)"/>
                <a:cs typeface="Angsana New" panose="02020603050405020304" pitchFamily="18" charset="-34"/>
              </a:rPr>
              <a:t> es una medida </a:t>
            </a:r>
            <a:r>
              <a:rPr lang="es-ES" b="1" dirty="0">
                <a:latin typeface="Gill Sans MT (Cuerpo)"/>
                <a:cs typeface="Angsana New" panose="02020603050405020304" pitchFamily="18" charset="-34"/>
              </a:rPr>
              <a:t>excepcional, subsidiaria y temporal</a:t>
            </a:r>
            <a:r>
              <a:rPr lang="es-ES" dirty="0">
                <a:latin typeface="Gill Sans MT (Cuerpo)"/>
                <a:cs typeface="Angsana New" panose="02020603050405020304" pitchFamily="18" charset="-34"/>
              </a:rPr>
              <a:t>, sujeta a control judicial estricto.</a:t>
            </a:r>
          </a:p>
          <a:p>
            <a:endParaRPr lang="es-PE" dirty="0">
              <a:latin typeface="Gill Sans MT (Cuerpo)"/>
            </a:endParaRPr>
          </a:p>
        </p:txBody>
      </p:sp>
      <p:cxnSp>
        <p:nvCxnSpPr>
          <p:cNvPr id="5" name="3 Conector recto">
            <a:extLst>
              <a:ext uri="{FF2B5EF4-FFF2-40B4-BE49-F238E27FC236}">
                <a16:creationId xmlns:a16="http://schemas.microsoft.com/office/drawing/2014/main" id="{ED8DEE93-DF75-4F0C-9EA0-4C6F7A55A78A}"/>
              </a:ext>
            </a:extLst>
          </p:cNvPr>
          <p:cNvCxnSpPr>
            <a:cxnSpLocks/>
          </p:cNvCxnSpPr>
          <p:nvPr/>
        </p:nvCxnSpPr>
        <p:spPr>
          <a:xfrm>
            <a:off x="1632857" y="1520892"/>
            <a:ext cx="67864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293" y="658306"/>
            <a:ext cx="7133862" cy="1143000"/>
          </a:xfrm>
        </p:spPr>
        <p:txBody>
          <a:bodyPr>
            <a:noAutofit/>
          </a:bodyPr>
          <a:lstStyle/>
          <a:p>
            <a:r>
              <a:rPr b="1" dirty="0"/>
              <a:t>Requisitos Sustantivos (Art. 268 CPP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8293" y="2953342"/>
            <a:ext cx="7208508" cy="3102226"/>
          </a:xfrm>
        </p:spPr>
        <p:txBody>
          <a:bodyPr>
            <a:normAutofit/>
          </a:bodyPr>
          <a:lstStyle/>
          <a:p>
            <a:r>
              <a:rPr sz="3000" dirty="0"/>
              <a:t>a) Fundados y graves elementos de convicción.</a:t>
            </a:r>
          </a:p>
          <a:p>
            <a:r>
              <a:rPr sz="3000" dirty="0"/>
              <a:t>b) Prognosis de pena superior al umbral legal.</a:t>
            </a:r>
          </a:p>
          <a:p>
            <a:r>
              <a:rPr sz="3000" dirty="0"/>
              <a:t>c) Peligro procesal (fuga u obstaculización).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68D73D27-AA15-447A-B977-011BDD42B52C}"/>
              </a:ext>
            </a:extLst>
          </p:cNvPr>
          <p:cNvCxnSpPr/>
          <p:nvPr/>
        </p:nvCxnSpPr>
        <p:spPr>
          <a:xfrm>
            <a:off x="1478293" y="2195931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890669"/>
            <a:ext cx="6965910" cy="1143000"/>
          </a:xfrm>
        </p:spPr>
        <p:txBody>
          <a:bodyPr>
            <a:noAutofit/>
          </a:bodyPr>
          <a:lstStyle/>
          <a:p>
            <a:r>
              <a:rPr b="1" dirty="0"/>
              <a:t>Fundados y graves elementos de convicción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2907714"/>
            <a:ext cx="7245830" cy="3633035"/>
          </a:xfrm>
        </p:spPr>
        <p:txBody>
          <a:bodyPr>
            <a:normAutofit/>
          </a:bodyPr>
          <a:lstStyle/>
          <a:p>
            <a:r>
              <a:rPr sz="3000" dirty="0"/>
              <a:t>Juicio de probabilidad razonable.</a:t>
            </a:r>
          </a:p>
          <a:p>
            <a:r>
              <a:rPr sz="3000" dirty="0"/>
              <a:t>Casación 626-2013-Moquegua.</a:t>
            </a:r>
          </a:p>
          <a:p>
            <a:r>
              <a:rPr sz="3000" dirty="0"/>
              <a:t>Acuerdo Plenario 01-2019/CIJ-116.</a:t>
            </a:r>
          </a:p>
          <a:p>
            <a:r>
              <a:rPr sz="3000" dirty="0"/>
              <a:t>Doctrina: San Martín Castro – Prisión Preventiva y Prueba.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E65F57A4-61E7-4843-ADC7-1D86A12E5E2E}"/>
              </a:ext>
            </a:extLst>
          </p:cNvPr>
          <p:cNvCxnSpPr/>
          <p:nvPr/>
        </p:nvCxnSpPr>
        <p:spPr>
          <a:xfrm>
            <a:off x="1524946" y="2395926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260" y="789603"/>
            <a:ext cx="6680720" cy="1143000"/>
          </a:xfrm>
        </p:spPr>
        <p:txBody>
          <a:bodyPr>
            <a:normAutofit/>
          </a:bodyPr>
          <a:lstStyle/>
          <a:p>
            <a:r>
              <a:rPr b="1" dirty="0"/>
              <a:t>Prognosis de Pena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041" y="2653036"/>
            <a:ext cx="6951306" cy="3057297"/>
          </a:xfrm>
        </p:spPr>
        <p:txBody>
          <a:bodyPr>
            <a:normAutofit/>
          </a:bodyPr>
          <a:lstStyle/>
          <a:p>
            <a:r>
              <a:rPr sz="3000" dirty="0"/>
              <a:t>Función de proporcionalidad.</a:t>
            </a:r>
          </a:p>
          <a:p>
            <a:r>
              <a:rPr sz="3000" dirty="0"/>
              <a:t>Casación 63-2017-Tacna.</a:t>
            </a:r>
          </a:p>
          <a:p>
            <a:r>
              <a:rPr sz="3000" dirty="0"/>
              <a:t>Doctrina: San Martín y Peña Cabrera.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EAD1CD17-03C9-45DB-804B-792096C58213}"/>
              </a:ext>
            </a:extLst>
          </p:cNvPr>
          <p:cNvCxnSpPr/>
          <p:nvPr/>
        </p:nvCxnSpPr>
        <p:spPr>
          <a:xfrm>
            <a:off x="1590260" y="2028596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8922" y="677993"/>
            <a:ext cx="7277878" cy="1143000"/>
          </a:xfrm>
        </p:spPr>
        <p:txBody>
          <a:bodyPr>
            <a:noAutofit/>
          </a:bodyPr>
          <a:lstStyle/>
          <a:p>
            <a:r>
              <a:rPr b="1" dirty="0"/>
              <a:t>Peligro Procesal (Art. 269 CPP)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8922" y="2572915"/>
            <a:ext cx="7035282" cy="3930515"/>
          </a:xfrm>
        </p:spPr>
        <p:txBody>
          <a:bodyPr>
            <a:normAutofit/>
          </a:bodyPr>
          <a:lstStyle/>
          <a:p>
            <a:r>
              <a:rPr sz="3000" dirty="0"/>
              <a:t>Riesgo concreto de fuga u obstaculización.</a:t>
            </a:r>
          </a:p>
          <a:p>
            <a:r>
              <a:rPr sz="3000" dirty="0"/>
              <a:t>Casación 1445-2018/Nacional.</a:t>
            </a:r>
          </a:p>
          <a:p>
            <a:r>
              <a:rPr sz="3000" dirty="0"/>
              <a:t>TC Exp. 03248-2019-PHC/TC (Yoshiyama).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20595FDE-12D3-4D4B-8B4F-A7FA0F840AA5}"/>
              </a:ext>
            </a:extLst>
          </p:cNvPr>
          <p:cNvCxnSpPr/>
          <p:nvPr/>
        </p:nvCxnSpPr>
        <p:spPr>
          <a:xfrm>
            <a:off x="1506285" y="210324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898" y="733766"/>
            <a:ext cx="7193902" cy="1143000"/>
          </a:xfrm>
        </p:spPr>
        <p:txBody>
          <a:bodyPr>
            <a:normAutofit fontScale="90000"/>
          </a:bodyPr>
          <a:lstStyle/>
          <a:p>
            <a:r>
              <a:rPr b="1" dirty="0"/>
              <a:t>Requisitos Formales del Requerimiento Fiscal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2898" y="2723229"/>
            <a:ext cx="7343192" cy="3401006"/>
          </a:xfrm>
        </p:spPr>
        <p:txBody>
          <a:bodyPr>
            <a:normAutofit/>
          </a:bodyPr>
          <a:lstStyle/>
          <a:p>
            <a:r>
              <a:rPr sz="3000" dirty="0"/>
              <a:t>Identificación, hechos, fundamentos, elementos, peligro procesal y petitorio.</a:t>
            </a:r>
          </a:p>
          <a:p>
            <a:r>
              <a:rPr sz="3000" dirty="0"/>
              <a:t>Motivación reforzada y proporcionalidad.</a:t>
            </a:r>
          </a:p>
          <a:p>
            <a:r>
              <a:rPr sz="3000" dirty="0"/>
              <a:t>Doctrina: Peña Cabrera – Manual de Derecho Procesal Penal.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096CA9CA-6BC8-4385-B067-E2602426F286}"/>
              </a:ext>
            </a:extLst>
          </p:cNvPr>
          <p:cNvCxnSpPr/>
          <p:nvPr/>
        </p:nvCxnSpPr>
        <p:spPr>
          <a:xfrm>
            <a:off x="1590261" y="2168555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8253" y="738836"/>
            <a:ext cx="7268546" cy="1143000"/>
          </a:xfrm>
        </p:spPr>
        <p:txBody>
          <a:bodyPr>
            <a:noAutofit/>
          </a:bodyPr>
          <a:lstStyle/>
          <a:p>
            <a:r>
              <a:rPr sz="3900" b="1" dirty="0"/>
              <a:t>Duración, Pr</a:t>
            </a:r>
            <a:r>
              <a:rPr lang="es-ES" sz="3900" b="1" dirty="0"/>
              <a:t>olongación</a:t>
            </a:r>
            <a:r>
              <a:rPr sz="3900" b="1" dirty="0"/>
              <a:t> y Cese </a:t>
            </a:r>
            <a:r>
              <a:rPr lang="es-ES" sz="3900" b="1" dirty="0"/>
              <a:t/>
            </a:r>
            <a:br>
              <a:rPr lang="es-ES" sz="3900" b="1" dirty="0"/>
            </a:br>
            <a:r>
              <a:rPr sz="3900" b="1" dirty="0"/>
              <a:t>(Arts. 27</a:t>
            </a:r>
            <a:r>
              <a:rPr lang="es-ES" sz="3900" b="1" dirty="0"/>
              <a:t>2, 274</a:t>
            </a:r>
            <a:r>
              <a:rPr sz="3900" b="1" dirty="0"/>
              <a:t> y 2</a:t>
            </a:r>
            <a:r>
              <a:rPr lang="es-ES" sz="3900" b="1" dirty="0"/>
              <a:t>83</a:t>
            </a:r>
            <a:r>
              <a:rPr sz="3900" b="1" dirty="0"/>
              <a:t> CPP)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253" y="2815512"/>
            <a:ext cx="7268546" cy="3370683"/>
          </a:xfrm>
        </p:spPr>
        <p:txBody>
          <a:bodyPr>
            <a:normAutofit/>
          </a:bodyPr>
          <a:lstStyle/>
          <a:p>
            <a:r>
              <a:rPr sz="3000" dirty="0"/>
              <a:t>Duración máxima: 9, 18 o 36 meses.</a:t>
            </a:r>
          </a:p>
          <a:p>
            <a:r>
              <a:rPr sz="3000" dirty="0"/>
              <a:t>Pr</a:t>
            </a:r>
            <a:r>
              <a:rPr lang="es-ES" sz="3000" dirty="0"/>
              <a:t>olongación</a:t>
            </a:r>
            <a:r>
              <a:rPr sz="3000" dirty="0"/>
              <a:t> solo con justificación objetiva.</a:t>
            </a:r>
          </a:p>
          <a:p>
            <a:r>
              <a:rPr sz="3000" dirty="0"/>
              <a:t>Cese si desaparece algún requisito material.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0AA98C0C-98FA-4726-8DE8-DDAF7788A2C1}"/>
              </a:ext>
            </a:extLst>
          </p:cNvPr>
          <p:cNvCxnSpPr/>
          <p:nvPr/>
        </p:nvCxnSpPr>
        <p:spPr>
          <a:xfrm>
            <a:off x="1590261" y="2252531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Prueba de oficio (2) (1)</Template>
  <TotalTime>4221</TotalTime>
  <Words>511</Words>
  <Application>Microsoft Office PowerPoint</Application>
  <PresentationFormat>Presentación en pantalla (4:3)</PresentationFormat>
  <Paragraphs>63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4" baseType="lpstr">
      <vt:lpstr>Angsana New</vt:lpstr>
      <vt:lpstr>Calibri</vt:lpstr>
      <vt:lpstr>Century Gothic (Títulos)</vt:lpstr>
      <vt:lpstr>Courier New</vt:lpstr>
      <vt:lpstr>Gill Sans MT</vt:lpstr>
      <vt:lpstr>Gill Sans MT (Cuerpo)</vt:lpstr>
      <vt:lpstr>Verdana</vt:lpstr>
      <vt:lpstr>Wingdings 2</vt:lpstr>
      <vt:lpstr>Wingdings 3</vt:lpstr>
      <vt:lpstr>Solsticio</vt:lpstr>
      <vt:lpstr>Requisitos Sustantivos y Formales para el Requerimiento Judicial</vt:lpstr>
      <vt:lpstr>Introducción</vt:lpstr>
      <vt:lpstr>Marco Normativo</vt:lpstr>
      <vt:lpstr>Requisitos Sustantivos (Art. 268 CPP)</vt:lpstr>
      <vt:lpstr>Fundados y graves elementos de convicción</vt:lpstr>
      <vt:lpstr>Prognosis de Pena</vt:lpstr>
      <vt:lpstr>Peligro Procesal (Art. 269 CPP)</vt:lpstr>
      <vt:lpstr>Requisitos Formales del Requerimiento Fiscal</vt:lpstr>
      <vt:lpstr>Duración, Prolongación y Cese  (Arts. 272, 274 y 283 CPP)</vt:lpstr>
      <vt:lpstr>Jurisprudencia Clave</vt:lpstr>
      <vt:lpstr>Doctrina Recomendada</vt:lpstr>
      <vt:lpstr>Casos Prácticos</vt:lpstr>
      <vt:lpstr>Conclusiones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Superior de Litigación Estratégica en Prisión Preventiva</dc:title>
  <dc:subject/>
  <dc:creator>ESFORD</dc:creator>
  <cp:keywords/>
  <dc:description>generated using python-pptx</dc:description>
  <cp:lastModifiedBy>Escuela de Formación Continúa de derecho</cp:lastModifiedBy>
  <cp:revision>72</cp:revision>
  <dcterms:created xsi:type="dcterms:W3CDTF">2013-01-27T09:14:16Z</dcterms:created>
  <dcterms:modified xsi:type="dcterms:W3CDTF">2025-11-07T16:14:04Z</dcterms:modified>
  <cp:category/>
</cp:coreProperties>
</file>